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1665" r:id="rId3"/>
    <p:sldId id="1191" r:id="rId4"/>
    <p:sldId id="2907" r:id="rId5"/>
    <p:sldId id="2906" r:id="rId6"/>
    <p:sldId id="2905" r:id="rId7"/>
    <p:sldId id="2763" r:id="rId8"/>
    <p:sldId id="2264" r:id="rId9"/>
    <p:sldId id="2909" r:id="rId10"/>
    <p:sldId id="2911" r:id="rId11"/>
    <p:sldId id="2926" r:id="rId12"/>
    <p:sldId id="2904" r:id="rId13"/>
    <p:sldId id="2908" r:id="rId14"/>
    <p:sldId id="2903" r:id="rId15"/>
    <p:sldId id="2913" r:id="rId16"/>
    <p:sldId id="2912" r:id="rId17"/>
    <p:sldId id="2914" r:id="rId18"/>
    <p:sldId id="2915" r:id="rId19"/>
    <p:sldId id="2916" r:id="rId20"/>
    <p:sldId id="2918" r:id="rId21"/>
    <p:sldId id="2919" r:id="rId22"/>
    <p:sldId id="2920" r:id="rId23"/>
    <p:sldId id="2921" r:id="rId24"/>
    <p:sldId id="2922" r:id="rId25"/>
    <p:sldId id="2923" r:id="rId26"/>
    <p:sldId id="2924" r:id="rId27"/>
    <p:sldId id="2925" r:id="rId28"/>
    <p:sldId id="2951" r:id="rId29"/>
    <p:sldId id="2927" r:id="rId30"/>
    <p:sldId id="2930" r:id="rId31"/>
    <p:sldId id="2928" r:id="rId32"/>
    <p:sldId id="2929" r:id="rId33"/>
    <p:sldId id="2931" r:id="rId34"/>
    <p:sldId id="2932" r:id="rId35"/>
    <p:sldId id="2933" r:id="rId36"/>
    <p:sldId id="2950" r:id="rId3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o Liang" initials="RL" lastIdx="1" clrIdx="0"/>
  <p:cmAuthor id="1" name="sony" initials="s" lastIdx="1" clrIdx="0"/>
  <p:cmAuthor id="2" name="潘婧" initials="潘婧" lastIdx="1" clrIdx="1"/>
  <p:cmAuthor id="3" name="lw huang" initials="l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7F94C1"/>
    <a:srgbClr val="5D5D5D"/>
    <a:srgbClr val="C55A11"/>
    <a:srgbClr val="004DA1"/>
    <a:srgbClr val="595959"/>
    <a:srgbClr val="595992"/>
    <a:srgbClr val="70AD47"/>
    <a:srgbClr val="F9FAFE"/>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503" autoAdjust="0"/>
    <p:restoredTop sz="86397" autoAdjust="0"/>
  </p:normalViewPr>
  <p:slideViewPr>
    <p:cSldViewPr snapToGrid="0">
      <p:cViewPr varScale="1">
        <p:scale>
          <a:sx n="60" d="100"/>
          <a:sy n="60" d="100"/>
        </p:scale>
        <p:origin x="-594" y="-96"/>
      </p:cViewPr>
      <p:guideLst>
        <p:guide orient="horz" pos="2412"/>
        <p:guide pos="412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9" d="100"/>
          <a:sy n="59" d="100"/>
        </p:scale>
        <p:origin x="-3235" y="-67"/>
      </p:cViewPr>
      <p:guideLst>
        <p:guide orient="horz" pos="3599"/>
        <p:guide pos="240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pPr/>
              <a:t>2020/9/10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2020/9/10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xfrm>
            <a:off x="2925763" y="850900"/>
            <a:ext cx="4075112" cy="2292350"/>
          </a:xfrm>
          <a:ln>
            <a:solidFill>
              <a:srgbClr val="000000">
                <a:alpha val="100000"/>
              </a:srgbClr>
            </a:solidFill>
            <a:miter lim="800000"/>
          </a:ln>
        </p:spPr>
      </p:sp>
      <p:sp>
        <p:nvSpPr>
          <p:cNvPr id="75779" name="备注占位符 2"/>
          <p:cNvSpPr>
            <a:spLocks noGrp="1"/>
          </p:cNvSpPr>
          <p:nvPr>
            <p:ph type="body"/>
          </p:nvPr>
        </p:nvSpPr>
        <p:spPr>
          <a:xfrm>
            <a:off x="992188" y="3271838"/>
            <a:ext cx="7942262" cy="2674937"/>
          </a:xfrm>
          <a:noFill/>
          <a:ln>
            <a:noFill/>
          </a:ln>
        </p:spPr>
        <p:txBody>
          <a:bodyPr wrap="square" lIns="91440" tIns="45720" rIns="91440" bIns="45720" anchor="t"/>
          <a:lstStyle/>
          <a:p>
            <a:pPr lvl="0"/>
            <a:endParaRPr lang="zh-CN" altLang="en-US" dirty="0"/>
          </a:p>
        </p:txBody>
      </p:sp>
      <p:sp>
        <p:nvSpPr>
          <p:cNvPr id="75780" name="灯片编号占位符 3"/>
          <p:cNvSpPr txBox="1">
            <a:spLocks noGrp="1"/>
          </p:cNvSpPr>
          <p:nvPr>
            <p:ph type="sldNum" sz="quarter"/>
          </p:nvPr>
        </p:nvSpPr>
        <p:spPr>
          <a:xfrm>
            <a:off x="5621338" y="6456363"/>
            <a:ext cx="4303712" cy="341312"/>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ea typeface="微软雅黑" panose="020B0503020204020204" charset="-122"/>
              </a:rPr>
              <a:pPr lvl="0" algn="r" eaLnBrk="1" hangingPunct="1"/>
              <a:t>2</a:t>
            </a:fld>
            <a:endParaRPr lang="zh-CN" altLang="en-US" sz="1200" dirty="0">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pPr marL="0" marR="0" lvl="0" indent="0" algn="r" defTabSz="914400" eaLnBrk="0" fontAlgn="base" latinLnBrk="0" hangingPunct="0">
                <a:lnSpc>
                  <a:spcPct val="100000"/>
                </a:lnSpc>
                <a:spcBef>
                  <a:spcPct val="0"/>
                </a:spcBef>
                <a:spcAft>
                  <a:spcPct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481013" y="1279525"/>
            <a:ext cx="6140450" cy="34544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5797629" y="6747134"/>
            <a:ext cx="4434556" cy="357026"/>
          </a:xfrm>
          <a:prstGeom prst="rect">
            <a:avLst/>
          </a:prstGeom>
          <a:noFill/>
          <a:ln w="9525">
            <a:noFill/>
          </a:ln>
        </p:spPr>
        <p:txBody>
          <a:bodyPr vert="horz" lIns="91440" tIns="45720" rIns="91440" bIns="45720" anchor="b"/>
          <a:lstStyle/>
          <a:p>
            <a:pPr lvl="0" indent="0" algn="r"/>
            <a:fld id="{9A0DB2DC-4C9A-4742-B13C-FB6460FD3503}" type="slidenum">
              <a:rPr lang="zh-CN" altLang="en-US" sz="1200" u="none" baseline="0">
                <a:latin typeface="Calibri" panose="020F0502020204030204" charset="0"/>
                <a:ea typeface="宋体" panose="02010600030101010101" pitchFamily="2" charset="-122"/>
              </a:rPr>
              <a:pPr lvl="0" indent="0" algn="r"/>
              <a:t>36</a:t>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99302" y="2656096"/>
            <a:ext cx="6878595" cy="1200329"/>
          </a:xfrm>
        </p:spPr>
        <p:txBody>
          <a:bodyPr anchor="b">
            <a:normAutofit/>
          </a:bodyPr>
          <a:lstStyle>
            <a:lvl1pPr algn="l">
              <a:defRPr sz="6000">
                <a:solidFill>
                  <a:schemeClr val="tx2"/>
                </a:solidFill>
              </a:defRPr>
            </a:lvl1pPr>
          </a:lstStyle>
          <a:p>
            <a:r>
              <a:rPr lang="zh-CN" altLang="en-US" dirty="0"/>
              <a:t>单击此处编辑标题</a:t>
            </a:r>
          </a:p>
        </p:txBody>
      </p:sp>
      <p:sp>
        <p:nvSpPr>
          <p:cNvPr id="3" name="副标题 2"/>
          <p:cNvSpPr>
            <a:spLocks noGrp="1"/>
          </p:cNvSpPr>
          <p:nvPr>
            <p:ph type="subTitle" idx="1"/>
          </p:nvPr>
        </p:nvSpPr>
        <p:spPr>
          <a:xfrm>
            <a:off x="599301" y="3910853"/>
            <a:ext cx="6878595"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pPr/>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838200" y="756084"/>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接连接符 6"/>
          <p:cNvCxnSpPr/>
          <p:nvPr/>
        </p:nvCxnSpPr>
        <p:spPr>
          <a:xfrm>
            <a:off x="10998806" y="3417746"/>
            <a:ext cx="709987"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6610865" y="3469804"/>
            <a:ext cx="5233855" cy="833178"/>
          </a:xfrm>
        </p:spPr>
        <p:txBody>
          <a:bodyPr anchor="b">
            <a:normAutofit/>
          </a:bodyPr>
          <a:lstStyle>
            <a:lvl1pPr algn="r">
              <a:defRPr sz="4000">
                <a:solidFill>
                  <a:schemeClr val="tx2"/>
                </a:solidFill>
              </a:defRPr>
            </a:lvl1pPr>
          </a:lstStyle>
          <a:p>
            <a:r>
              <a:rPr lang="zh-CN" altLang="en-US" dirty="0"/>
              <a:t>单击此处编辑标题</a:t>
            </a:r>
          </a:p>
        </p:txBody>
      </p:sp>
      <p:sp>
        <p:nvSpPr>
          <p:cNvPr id="3" name="文本占位符 2"/>
          <p:cNvSpPr>
            <a:spLocks noGrp="1"/>
          </p:cNvSpPr>
          <p:nvPr>
            <p:ph type="body" idx="1"/>
          </p:nvPr>
        </p:nvSpPr>
        <p:spPr>
          <a:xfrm>
            <a:off x="6610865" y="4354684"/>
            <a:ext cx="5233855"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pPr lvl="0"/>
              <a:t>‹#›</a:t>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417297"/>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827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06675"/>
            <a:ext cx="5157787"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827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06675"/>
            <a:ext cx="5183188"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2713200"/>
            <a:ext cx="6822989" cy="1202510"/>
          </a:xfrm>
        </p:spPr>
        <p:txBody>
          <a:bodyPr wrap="square" anchor="b" anchorCtr="0">
            <a:normAutofit/>
          </a:bodyPr>
          <a:lstStyle>
            <a:lvl1pPr>
              <a:defRPr sz="6000">
                <a:solidFill>
                  <a:schemeClr val="tx2"/>
                </a:solidFill>
              </a:defRPr>
            </a:lvl1pPr>
          </a:lstStyle>
          <a:p>
            <a:r>
              <a:rPr lang="zh-CN" altLang="en-US" dirty="0"/>
              <a:t>单击此处编辑标题</a:t>
            </a:r>
          </a:p>
        </p:txBody>
      </p:sp>
      <p:sp>
        <p:nvSpPr>
          <p:cNvPr id="3" name="日期占位符 2"/>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CB36C4-C9C5-46A1-956B-17812172D97A}" type="slidenum">
              <a:rPr lang="zh-CN" altLang="en-US" smtClean="0"/>
              <a:pPr/>
              <a:t>‹#›</a:t>
            </a:fld>
            <a:endParaRPr lang="zh-CN" altLang="en-US"/>
          </a:p>
        </p:txBody>
      </p:sp>
      <p:sp>
        <p:nvSpPr>
          <p:cNvPr id="7" name="内容占位符 6"/>
          <p:cNvSpPr>
            <a:spLocks noGrp="1"/>
          </p:cNvSpPr>
          <p:nvPr>
            <p:ph sz="quarter" idx="13"/>
          </p:nvPr>
        </p:nvSpPr>
        <p:spPr>
          <a:xfrm>
            <a:off x="838200" y="3966134"/>
            <a:ext cx="6823075" cy="537712"/>
          </a:xfrm>
        </p:spPr>
        <p:txBody>
          <a:bodyPr>
            <a:normAutofit/>
          </a:bodyPr>
          <a:lstStyle>
            <a:lvl1pPr marL="0" indent="0">
              <a:buNone/>
              <a:defRPr sz="2400">
                <a:solidFill>
                  <a:schemeClr val="tx2"/>
                </a:solidFill>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6477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6477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2479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2020/9/10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80822" y="365125"/>
            <a:ext cx="1072978"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9356124" cy="5811838"/>
          </a:xfrm>
        </p:spPr>
        <p:txBody>
          <a:bodyPr vert="eaVert"/>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6BFFAB9-B0CE-4568-BB33-D09C48035AD9}" type="datetimeFigureOut">
              <a:rPr lang="zh-CN" altLang="en-US" smtClean="0"/>
              <a:pPr/>
              <a:t>2020/9/10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CB36C4-C9C5-46A1-956B-17812172D97A}"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3"/>
            </p:custDataLst>
          </p:nvPr>
        </p:nvSpPr>
        <p:spPr>
          <a:xfrm>
            <a:off x="838200" y="428625"/>
            <a:ext cx="10515600" cy="1325563"/>
          </a:xfrm>
          <a:prstGeom prst="rect">
            <a:avLst/>
          </a:prstGeom>
        </p:spPr>
        <p:txBody>
          <a:bodyPr vert="horz" lIns="90000" tIns="46800" rIns="90000" bIns="46800" rtlCol="0" anchor="ctr">
            <a:normAutofit/>
          </a:bodyPr>
          <a:lstStyle/>
          <a:p>
            <a:r>
              <a:rPr lang="zh-CN" altLang="en-US" dirty="0"/>
              <a:t>单击此处编辑母版标题样式</a:t>
            </a:r>
          </a:p>
        </p:txBody>
      </p:sp>
      <p:sp>
        <p:nvSpPr>
          <p:cNvPr id="3" name="文本占位符 2"/>
          <p:cNvSpPr>
            <a:spLocks noGrp="1"/>
          </p:cNvSpPr>
          <p:nvPr>
            <p:ph type="body" idx="1"/>
            <p:custDataLst>
              <p:tags r:id="rId34"/>
            </p:custDataLst>
          </p:nvPr>
        </p:nvSpPr>
        <p:spPr>
          <a:xfrm>
            <a:off x="838200" y="1889125"/>
            <a:ext cx="10515600" cy="4351338"/>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bg1">
                    <a:lumMod val="50000"/>
                  </a:schemeClr>
                </a:solidFill>
              </a:defRPr>
            </a:lvl1pPr>
          </a:lstStyle>
          <a:p>
            <a:fld id="{D6BFFAB9-B0CE-4568-BB33-D09C48035AD9}" type="datetimeFigureOut">
              <a:rPr lang="zh-CN" altLang="en-US" smtClean="0"/>
              <a:pPr/>
              <a:t>2020/9/10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bg1">
                    <a:lumMod val="50000"/>
                  </a:schemeClr>
                </a:solidFill>
              </a:defRPr>
            </a:lvl1pPr>
          </a:lstStyle>
          <a:p>
            <a:fld id="{21CB36C4-C9C5-46A1-956B-17812172D97A}" type="slidenum">
              <a:rPr lang="zh-CN" altLang="en-US" smtClean="0"/>
              <a:pPr/>
              <a:t>‹#›</a:t>
            </a:fld>
            <a:endParaRPr lang="zh-CN" altLang="en-US"/>
          </a:p>
        </p:txBody>
      </p:sp>
      <p:sp>
        <p:nvSpPr>
          <p:cNvPr id="7" name="KSO_TEMPLATE" hidden="1"/>
          <p:cNvSpPr/>
          <p:nvPr>
            <p:custDataLst>
              <p:tags r:id="rId3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片1"/>
          <p:cNvPicPr>
            <a:picLocks noChangeAspect="1"/>
          </p:cNvPicPr>
          <p:nvPr userDrawn="1"/>
        </p:nvPicPr>
        <p:blipFill>
          <a:blip r:embed="rId37" cstate="print"/>
          <a:stretch>
            <a:fillRect/>
          </a:stretch>
        </p:blipFill>
        <p:spPr>
          <a:xfrm>
            <a:off x="10078720" y="-167005"/>
            <a:ext cx="1970405" cy="12947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mc:Choice xmlns="" xmlns:p14="http://schemas.microsoft.com/office/powerpoint/2010/main" Requires="p14">
      <p:transition p14:dur="500"/>
    </mc:Choice>
    <mc:Fallback>
      <p:transition/>
    </mc:Fallback>
  </mc:AlternateContent>
  <p:txStyles>
    <p:titleStyle>
      <a:lvl1pPr algn="l" defTabSz="914400" rtl="0" eaLnBrk="1" latinLnBrk="0" hangingPunct="1">
        <a:lnSpc>
          <a:spcPct val="120000"/>
        </a:lnSpc>
        <a:spcBef>
          <a:spcPct val="0"/>
        </a:spcBef>
        <a:buNone/>
        <a:defRPr sz="44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5.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5.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15.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5.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15.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28.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28.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28.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37.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37.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5.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microsoft.com/office/2007/relationships/hdphoto" Target="../media/image6.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44.png"/><Relationship Id="rId5" Type="http://schemas.microsoft.com/office/2007/relationships/hdphoto" Target="../media/image6.wdp"/><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notesSlide" Target="../notesSlides/notesSlide4.xml"/><Relationship Id="rId2" Type="http://schemas.openxmlformats.org/officeDocument/2006/relationships/tags" Target="../tags/tag20.xml"/><Relationship Id="rId16"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9.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slideLayout" Target="../slideLayouts/slideLayout2.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90245" y="629285"/>
            <a:ext cx="11205845" cy="3439160"/>
          </a:xfrm>
        </p:spPr>
        <p:txBody>
          <a:bodyPr>
            <a:normAutofit/>
          </a:bodyPr>
          <a:lstStyle/>
          <a:p>
            <a:pPr algn="l"/>
            <a:r>
              <a:rPr lang="zh-CN" altLang="zh-CN" sz="7200" dirty="0"/>
              <a:t>在校学生城乡居民基本医疗保险缴费指引</a:t>
            </a:r>
          </a:p>
        </p:txBody>
      </p:sp>
      <p:sp>
        <p:nvSpPr>
          <p:cNvPr id="3" name="副标题 2"/>
          <p:cNvSpPr>
            <a:spLocks noGrp="1"/>
          </p:cNvSpPr>
          <p:nvPr>
            <p:ph type="subTitle" idx="1"/>
          </p:nvPr>
        </p:nvSpPr>
        <p:spPr>
          <a:xfrm>
            <a:off x="793115" y="4490085"/>
            <a:ext cx="8030210" cy="831215"/>
          </a:xfrm>
        </p:spPr>
        <p:txBody>
          <a:bodyPr>
            <a:noAutofit/>
          </a:bodyPr>
          <a:lstStyle/>
          <a:p>
            <a:r>
              <a:rPr lang="zh-CN" altLang="en-US" sz="3600" b="1">
                <a:solidFill>
                  <a:schemeClr val="tx1"/>
                </a:solidFill>
                <a:effectLst>
                  <a:outerShdw blurRad="38100" dist="19050" dir="2700000" algn="tl" rotWithShape="0">
                    <a:schemeClr val="dk1">
                      <a:alpha val="40000"/>
                    </a:schemeClr>
                  </a:outerShdw>
                </a:effectLst>
                <a:sym typeface="+mn-ea"/>
              </a:rPr>
              <a:t>国家税务总局南宁市税务局</a:t>
            </a:r>
          </a:p>
        </p:txBody>
      </p:sp>
      <p:sp>
        <p:nvSpPr>
          <p:cNvPr id="4" name="副标题 2"/>
          <p:cNvSpPr>
            <a:spLocks noGrp="1"/>
          </p:cNvSpPr>
          <p:nvPr/>
        </p:nvSpPr>
        <p:spPr>
          <a:xfrm>
            <a:off x="1389380" y="5400040"/>
            <a:ext cx="3159125" cy="984250"/>
          </a:xfrm>
          <a:prstGeom prst="rect">
            <a:avLst/>
          </a:prstGeom>
        </p:spPr>
        <p:txBody>
          <a:bodyPr vert="horz" lIns="90000" tIns="46800" rIns="90000" bIns="46800" rtlCol="0"/>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3200" b="1">
                <a:gradFill>
                  <a:gsLst>
                    <a:gs pos="21000">
                      <a:srgbClr val="53575C"/>
                    </a:gs>
                    <a:gs pos="88000">
                      <a:srgbClr val="C5C7CA"/>
                    </a:gs>
                  </a:gsLst>
                  <a:lin ang="5400000"/>
                </a:gradFill>
                <a:effectLst/>
                <a:sym typeface="+mn-ea"/>
              </a:rPr>
              <a:t>2020年</a:t>
            </a:r>
            <a:r>
              <a:rPr lang="en-US" altLang="zh-CN" sz="3200" b="1">
                <a:gradFill>
                  <a:gsLst>
                    <a:gs pos="21000">
                      <a:srgbClr val="53575C"/>
                    </a:gs>
                    <a:gs pos="88000">
                      <a:srgbClr val="C5C7CA"/>
                    </a:gs>
                  </a:gsLst>
                  <a:lin ang="5400000"/>
                </a:gradFill>
                <a:effectLst/>
                <a:sym typeface="+mn-ea"/>
              </a:rPr>
              <a:t>9</a:t>
            </a:r>
            <a:r>
              <a:rPr lang="zh-CN" altLang="en-US" sz="3200" b="1">
                <a:gradFill>
                  <a:gsLst>
                    <a:gs pos="21000">
                      <a:srgbClr val="53575C"/>
                    </a:gs>
                    <a:gs pos="88000">
                      <a:srgbClr val="C5C7CA"/>
                    </a:gs>
                  </a:gsLst>
                  <a:lin ang="5400000"/>
                </a:gradFill>
                <a:effectLst/>
                <a:sym typeface="+mn-ea"/>
              </a:rPr>
              <a:t>月</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a:stCxn id="11" idx="6"/>
            <a:endCxn id="10" idx="2"/>
          </p:cNvCxnSpPr>
          <p:nvPr/>
        </p:nvCxnSpPr>
        <p:spPr>
          <a:xfrm flipV="1">
            <a:off x="4274820" y="1904365"/>
            <a:ext cx="3868420" cy="635"/>
          </a:xfrm>
          <a:prstGeom prst="straightConnector1">
            <a:avLst/>
          </a:prstGeom>
          <a:ln w="76200">
            <a:solidFill>
              <a:srgbClr val="C00000"/>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5" name="直接箭头连接符 4"/>
          <p:cNvCxnSpPr>
            <a:stCxn id="10" idx="3"/>
            <a:endCxn id="12" idx="7"/>
          </p:cNvCxnSpPr>
          <p:nvPr/>
        </p:nvCxnSpPr>
        <p:spPr>
          <a:xfrm flipH="1">
            <a:off x="6827520" y="2644140"/>
            <a:ext cx="1618615" cy="1382395"/>
          </a:xfrm>
          <a:prstGeom prst="straightConnector1">
            <a:avLst/>
          </a:prstGeom>
          <a:ln w="76200">
            <a:solidFill>
              <a:srgbClr val="C00000"/>
            </a:solidFill>
            <a:tailEnd type="arrow" w="med" len="med"/>
          </a:ln>
        </p:spPr>
        <p:style>
          <a:lnRef idx="3">
            <a:schemeClr val="accent4"/>
          </a:lnRef>
          <a:fillRef idx="0">
            <a:schemeClr val="accent4"/>
          </a:fillRef>
          <a:effectRef idx="2">
            <a:schemeClr val="accent4"/>
          </a:effectRef>
          <a:fontRef idx="minor">
            <a:schemeClr val="tx1"/>
          </a:fontRef>
        </p:style>
      </p:cxnSp>
      <p:sp>
        <p:nvSpPr>
          <p:cNvPr id="8" name="文本框 7"/>
          <p:cNvSpPr txBox="1"/>
          <p:nvPr/>
        </p:nvSpPr>
        <p:spPr>
          <a:xfrm>
            <a:off x="8086090" y="3531235"/>
            <a:ext cx="1527810" cy="829945"/>
          </a:xfrm>
          <a:prstGeom prst="rect">
            <a:avLst/>
          </a:prstGeom>
          <a:noFill/>
        </p:spPr>
        <p:txBody>
          <a:bodyPr wrap="square" rtlCol="0">
            <a:spAutoFit/>
          </a:bodyPr>
          <a:lstStyle/>
          <a:p>
            <a:r>
              <a:rPr lang="zh-CN" altLang="en-US" sz="2400">
                <a:latin typeface="+mj-ea"/>
                <a:ea typeface="+mj-ea"/>
              </a:rPr>
              <a:t>传递参保登记信息</a:t>
            </a:r>
          </a:p>
        </p:txBody>
      </p:sp>
      <p:sp>
        <p:nvSpPr>
          <p:cNvPr id="9" name="文本框 8"/>
          <p:cNvSpPr txBox="1"/>
          <p:nvPr/>
        </p:nvSpPr>
        <p:spPr>
          <a:xfrm>
            <a:off x="4557395" y="1372235"/>
            <a:ext cx="2999740" cy="460375"/>
          </a:xfrm>
          <a:prstGeom prst="rect">
            <a:avLst/>
          </a:prstGeom>
          <a:noFill/>
        </p:spPr>
        <p:txBody>
          <a:bodyPr wrap="square" rtlCol="0">
            <a:spAutoFit/>
          </a:bodyPr>
          <a:lstStyle/>
          <a:p>
            <a:r>
              <a:rPr lang="zh-CN" altLang="en-US" sz="2400">
                <a:latin typeface="+mj-ea"/>
                <a:ea typeface="+mj-ea"/>
              </a:rPr>
              <a:t>参保登记（新生）</a:t>
            </a:r>
          </a:p>
        </p:txBody>
      </p:sp>
      <p:sp>
        <p:nvSpPr>
          <p:cNvPr id="10" name=" 184"/>
          <p:cNvSpPr/>
          <p:nvPr/>
        </p:nvSpPr>
        <p:spPr>
          <a:xfrm>
            <a:off x="8143240" y="858520"/>
            <a:ext cx="2068830" cy="20916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a:solidFill>
                  <a:srgbClr val="FFFFFF"/>
                </a:solidFill>
                <a:latin typeface="微软雅黑" panose="020B0503020204020204" charset="-122"/>
                <a:ea typeface="微软雅黑" panose="020B0503020204020204" charset="-122"/>
              </a:rPr>
              <a:t>医保</a:t>
            </a:r>
          </a:p>
          <a:p>
            <a:pPr algn="ctr" eaLnBrk="1" fontAlgn="auto" hangingPunct="1">
              <a:spcBef>
                <a:spcPts val="0"/>
              </a:spcBef>
              <a:spcAft>
                <a:spcPts val="0"/>
              </a:spcAft>
              <a:defRPr/>
            </a:pPr>
            <a:r>
              <a:rPr lang="zh-CN" altLang="en-US" sz="3200">
                <a:solidFill>
                  <a:srgbClr val="FFFFFF"/>
                </a:solidFill>
                <a:latin typeface="微软雅黑" panose="020B0503020204020204" charset="-122"/>
                <a:ea typeface="微软雅黑" panose="020B0503020204020204" charset="-122"/>
              </a:rPr>
              <a:t>部门</a:t>
            </a:r>
          </a:p>
        </p:txBody>
      </p:sp>
      <p:sp>
        <p:nvSpPr>
          <p:cNvPr id="11" name=" 184"/>
          <p:cNvSpPr/>
          <p:nvPr/>
        </p:nvSpPr>
        <p:spPr>
          <a:xfrm>
            <a:off x="2206625" y="858520"/>
            <a:ext cx="2068195" cy="209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a:solidFill>
                  <a:srgbClr val="FFFFFF"/>
                </a:solidFill>
                <a:latin typeface="微软雅黑" panose="020B0503020204020204" charset="-122"/>
                <a:ea typeface="微软雅黑" panose="020B0503020204020204" charset="-122"/>
              </a:rPr>
              <a:t>学校</a:t>
            </a:r>
          </a:p>
        </p:txBody>
      </p:sp>
      <p:sp>
        <p:nvSpPr>
          <p:cNvPr id="12" name=" 184"/>
          <p:cNvSpPr/>
          <p:nvPr/>
        </p:nvSpPr>
        <p:spPr>
          <a:xfrm>
            <a:off x="5061585" y="3733800"/>
            <a:ext cx="2068830" cy="20008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a:solidFill>
                  <a:srgbClr val="FFFFFF"/>
                </a:solidFill>
                <a:latin typeface="微软雅黑" panose="020B0503020204020204" charset="-122"/>
                <a:ea typeface="微软雅黑" panose="020B0503020204020204" charset="-122"/>
              </a:rPr>
              <a:t>税务</a:t>
            </a:r>
          </a:p>
          <a:p>
            <a:pPr algn="ctr" eaLnBrk="1" fontAlgn="auto" hangingPunct="1">
              <a:spcBef>
                <a:spcPts val="0"/>
              </a:spcBef>
              <a:spcAft>
                <a:spcPts val="0"/>
              </a:spcAft>
              <a:defRPr/>
            </a:pPr>
            <a:r>
              <a:rPr lang="zh-CN" altLang="en-US" sz="3200">
                <a:solidFill>
                  <a:srgbClr val="FFFFFF"/>
                </a:solidFill>
                <a:latin typeface="微软雅黑" panose="020B0503020204020204" charset="-122"/>
                <a:ea typeface="微软雅黑" panose="020B0503020204020204" charset="-122"/>
              </a:rPr>
              <a:t>机关</a:t>
            </a:r>
          </a:p>
        </p:txBody>
      </p:sp>
      <p:cxnSp>
        <p:nvCxnSpPr>
          <p:cNvPr id="14" name="直接箭头连接符 13"/>
          <p:cNvCxnSpPr>
            <a:stCxn id="11" idx="5"/>
            <a:endCxn id="12" idx="1"/>
          </p:cNvCxnSpPr>
          <p:nvPr/>
        </p:nvCxnSpPr>
        <p:spPr>
          <a:xfrm>
            <a:off x="3971925" y="2644775"/>
            <a:ext cx="1392555" cy="1381760"/>
          </a:xfrm>
          <a:prstGeom prst="straightConnector1">
            <a:avLst/>
          </a:prstGeom>
          <a:ln w="76200">
            <a:solidFill>
              <a:srgbClr val="C00000"/>
            </a:solidFill>
            <a:tailEnd type="arrow" w="med" len="med"/>
          </a:ln>
        </p:spPr>
        <p:style>
          <a:lnRef idx="3">
            <a:schemeClr val="accent4"/>
          </a:lnRef>
          <a:fillRef idx="0">
            <a:schemeClr val="accent4"/>
          </a:fillRef>
          <a:effectRef idx="2">
            <a:schemeClr val="accent4"/>
          </a:effectRef>
          <a:fontRef idx="minor">
            <a:schemeClr val="tx1"/>
          </a:fontRef>
        </p:style>
      </p:cxnSp>
      <p:sp>
        <p:nvSpPr>
          <p:cNvPr id="7" name="文本框 6"/>
          <p:cNvSpPr txBox="1"/>
          <p:nvPr/>
        </p:nvSpPr>
        <p:spPr>
          <a:xfrm>
            <a:off x="2360295" y="3404870"/>
            <a:ext cx="2460625" cy="829945"/>
          </a:xfrm>
          <a:prstGeom prst="rect">
            <a:avLst/>
          </a:prstGeom>
          <a:noFill/>
        </p:spPr>
        <p:txBody>
          <a:bodyPr wrap="square" rtlCol="0">
            <a:spAutoFit/>
          </a:bodyPr>
          <a:lstStyle/>
          <a:p>
            <a:r>
              <a:rPr lang="zh-CN" altLang="en-US" sz="2400"/>
              <a:t>学校统一代收或学生自主缴费</a:t>
            </a:r>
          </a:p>
        </p:txBody>
      </p:sp>
      <p:sp>
        <p:nvSpPr>
          <p:cNvPr id="17" name="文本框 16"/>
          <p:cNvSpPr txBox="1"/>
          <p:nvPr/>
        </p:nvSpPr>
        <p:spPr>
          <a:xfrm>
            <a:off x="2721610" y="2163445"/>
            <a:ext cx="1190625" cy="368300"/>
          </a:xfrm>
          <a:prstGeom prst="rect">
            <a:avLst/>
          </a:prstGeom>
          <a:noFill/>
        </p:spPr>
        <p:txBody>
          <a:bodyPr wrap="square" rtlCol="0">
            <a:spAutoFit/>
          </a:body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宣传发动</a:t>
            </a:r>
          </a:p>
        </p:txBody>
      </p:sp>
      <p:sp>
        <p:nvSpPr>
          <p:cNvPr id="18" name="文本框 17"/>
          <p:cNvSpPr txBox="1"/>
          <p:nvPr/>
        </p:nvSpPr>
        <p:spPr>
          <a:xfrm>
            <a:off x="8657590" y="2404745"/>
            <a:ext cx="1161415" cy="368300"/>
          </a:xfrm>
          <a:prstGeom prst="rect">
            <a:avLst/>
          </a:prstGeom>
          <a:noFill/>
        </p:spPr>
        <p:txBody>
          <a:bodyPr wrap="square" rtlCol="0">
            <a:spAutoFit/>
          </a:body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参保登记</a:t>
            </a:r>
          </a:p>
        </p:txBody>
      </p:sp>
      <p:sp>
        <p:nvSpPr>
          <p:cNvPr id="19" name="文本框 18"/>
          <p:cNvSpPr txBox="1"/>
          <p:nvPr/>
        </p:nvSpPr>
        <p:spPr>
          <a:xfrm>
            <a:off x="5501005" y="5243195"/>
            <a:ext cx="1190625" cy="368300"/>
          </a:xfrm>
          <a:prstGeom prst="rect">
            <a:avLst/>
          </a:prstGeom>
          <a:noFill/>
        </p:spPr>
        <p:txBody>
          <a:bodyPr wrap="square" rtlCol="0">
            <a:spAutoFit/>
          </a:body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保费征收</a:t>
            </a:r>
          </a:p>
        </p:txBody>
      </p:sp>
      <p:sp>
        <p:nvSpPr>
          <p:cNvPr id="29" name="文本框 28"/>
          <p:cNvSpPr txBox="1"/>
          <p:nvPr/>
        </p:nvSpPr>
        <p:spPr>
          <a:xfrm>
            <a:off x="107315" y="44450"/>
            <a:ext cx="3027680" cy="583565"/>
          </a:xfrm>
          <a:prstGeom prst="rect">
            <a:avLst/>
          </a:prstGeom>
          <a:noFill/>
        </p:spPr>
        <p:txBody>
          <a:bodyPr wrap="none" rtlCol="0" anchor="t">
            <a:spAutoFit/>
          </a:bodyPr>
          <a:lstStyle/>
          <a:p>
            <a:r>
              <a:rPr lang="zh-CN" altLang="en-US" sz="3200">
                <a:latin typeface="+mj-ea"/>
                <a:ea typeface="+mj-ea"/>
                <a:cs typeface="黑体" panose="02010609060101010101" charset="-122"/>
                <a:sym typeface="+mn-ea"/>
              </a:rPr>
              <a:t>划转后征缴方式</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503680" y="2564130"/>
          <a:ext cx="9184005" cy="4051300"/>
        </p:xfrm>
        <a:graphic>
          <a:graphicData uri="http://schemas.openxmlformats.org/drawingml/2006/table">
            <a:tbl>
              <a:tblPr firstRow="1" bandRow="1">
                <a:tableStyleId>{5940675A-B579-460E-94D1-54222C63F5DA}</a:tableStyleId>
              </a:tblPr>
              <a:tblGrid>
                <a:gridCol w="1879600"/>
                <a:gridCol w="1810385"/>
                <a:gridCol w="1770380"/>
                <a:gridCol w="2089785"/>
                <a:gridCol w="1633855"/>
              </a:tblGrid>
              <a:tr h="377190">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辖区</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医保部门</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联系电话</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税务部门</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仿宋_GB2312" panose="02010609030101010101" charset="-122"/>
                          <a:ea typeface="仿宋_GB2312" panose="02010609030101010101" charset="-122"/>
                          <a:cs typeface="仿宋_GB2312" panose="02010609030101010101" charset="-122"/>
                        </a:rPr>
                        <a:t>联系电话</a:t>
                      </a:r>
                      <a:endParaRPr lang="en-US" altLang="en-US" sz="1600" b="1">
                        <a:latin typeface="仿宋_GB2312" panose="02010609030101010101" charset="-122"/>
                        <a:ea typeface="仿宋_GB2312" panose="02010609030101010101" charset="-122"/>
                        <a:cs typeface="仿宋_GB2312" panose="0201060903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257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高新区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西乡塘管理部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3169352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高新区税务局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5816610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257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经开区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江南管理部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4813275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经开区税务局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4739225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451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青秀山风景区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青秀管理部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2800185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青秀山风景区税务局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5587792</a:t>
                      </a:r>
                    </a:p>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5786115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515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东盟经开区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东盟管理部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6396026</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东盟经开区税务局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6303892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兴宁区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兴宁管理部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5610560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兴宁区税务局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2413563</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94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青秀区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青秀管理部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2800185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青秀区税务局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5540541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257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西乡塘区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西乡塘管理部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3169352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西乡塘区税务局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3806602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94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江南区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江南管理部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4813275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江南区税务局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4306839</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良庆区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良庆管理部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4724819</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良庆区税务局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4306268</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94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邕宁区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邕宁管理部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4792351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邕宁区税务局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5723821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21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武鸣区</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东盟管理部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6396026</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武鸣区税务局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6336212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887345" y="2014220"/>
            <a:ext cx="6199505" cy="460375"/>
          </a:xfrm>
          <a:prstGeom prst="rect">
            <a:avLst/>
          </a:prstGeom>
          <a:noFill/>
        </p:spPr>
        <p:txBody>
          <a:bodyPr wrap="square" rtlCol="0">
            <a:spAutoFit/>
          </a:bodyPr>
          <a:lstStyle/>
          <a:p>
            <a:r>
              <a:rPr lang="zh-CN" altLang="zh-CN" sz="2400"/>
              <a:t>市直属及驻邕学校在校生参保缴费联系方式</a:t>
            </a:r>
          </a:p>
        </p:txBody>
      </p:sp>
      <p:sp>
        <p:nvSpPr>
          <p:cNvPr id="6" name="文本框 5"/>
          <p:cNvSpPr txBox="1"/>
          <p:nvPr/>
        </p:nvSpPr>
        <p:spPr>
          <a:xfrm>
            <a:off x="2239010" y="661670"/>
            <a:ext cx="8390890" cy="460375"/>
          </a:xfrm>
          <a:prstGeom prst="rect">
            <a:avLst/>
          </a:prstGeom>
          <a:noFill/>
        </p:spPr>
        <p:txBody>
          <a:bodyPr wrap="square" rtlCol="0">
            <a:spAutoFit/>
          </a:bodyPr>
          <a:lstStyle/>
          <a:p>
            <a:r>
              <a:rPr lang="zh-CN" altLang="en-US" sz="2400"/>
              <a:t>参保登记事宜请咨询南宁市社保局居保科及各城区管理部</a:t>
            </a:r>
          </a:p>
        </p:txBody>
      </p:sp>
      <p:sp>
        <p:nvSpPr>
          <p:cNvPr id="7" name="文本框 6"/>
          <p:cNvSpPr txBox="1"/>
          <p:nvPr/>
        </p:nvSpPr>
        <p:spPr>
          <a:xfrm>
            <a:off x="2239010" y="1223645"/>
            <a:ext cx="5676900" cy="460375"/>
          </a:xfrm>
          <a:prstGeom prst="rect">
            <a:avLst/>
          </a:prstGeom>
          <a:noFill/>
        </p:spPr>
        <p:txBody>
          <a:bodyPr wrap="square" rtlCol="0">
            <a:spAutoFit/>
          </a:bodyPr>
          <a:lstStyle/>
          <a:p>
            <a:r>
              <a:rPr lang="zh-CN" altLang="en-US" sz="2400"/>
              <a:t>缴费事宜请联系各辖区税务部门</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497187" y="2060847"/>
            <a:ext cx="9721080" cy="2422315"/>
          </a:xfrm>
          <a:prstGeom prst="rect">
            <a:avLst/>
          </a:prstGeom>
          <a:solidFill>
            <a:schemeClr val="bg1">
              <a:lumMod val="5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
          <p:cNvSpPr>
            <a:spLocks noChangeArrowheads="1"/>
          </p:cNvSpPr>
          <p:nvPr/>
        </p:nvSpPr>
        <p:spPr bwMode="auto">
          <a:xfrm>
            <a:off x="3474720" y="2571115"/>
            <a:ext cx="7431405" cy="1015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6600" b="1" dirty="0">
                <a:solidFill>
                  <a:srgbClr val="2195D5"/>
                </a:solidFill>
                <a:latin typeface="微软雅黑" panose="020B0503020204020204" charset="-122"/>
                <a:ea typeface="微软雅黑" panose="020B0503020204020204" charset="-122"/>
                <a:sym typeface="微软雅黑" panose="020B0503020204020204" charset="-122"/>
              </a:rPr>
              <a:t>第二部分 缴费渠道</a:t>
            </a:r>
          </a:p>
        </p:txBody>
      </p:sp>
      <p:grpSp>
        <p:nvGrpSpPr>
          <p:cNvPr id="10" name="组合 9"/>
          <p:cNvGrpSpPr/>
          <p:nvPr/>
        </p:nvGrpSpPr>
        <p:grpSpPr>
          <a:xfrm>
            <a:off x="7916827" y="4483162"/>
            <a:ext cx="4301440" cy="2276522"/>
            <a:chOff x="5917425" y="3435846"/>
            <a:chExt cx="3226575" cy="1707654"/>
          </a:xfrm>
        </p:grpSpPr>
        <p:pic>
          <p:nvPicPr>
            <p:cNvPr id="11" name="Picture 2"/>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6899" y="2746004"/>
            <a:ext cx="4111996" cy="4111996"/>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Scale>
                                      <p:cBhvr>
                                        <p:cTn id="1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7"/>
                                        </p:tgtEl>
                                        <p:attrNameLst>
                                          <p:attrName>ppt_x</p:attrName>
                                          <p:attrName>ppt_y</p:attrName>
                                        </p:attrNameLst>
                                      </p:cBhvr>
                                    </p:animMotion>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4"/>
          <p:cNvGrpSpPr/>
          <p:nvPr/>
        </p:nvGrpSpPr>
        <p:grpSpPr>
          <a:xfrm>
            <a:off x="4921750" y="1514591"/>
            <a:ext cx="2112782" cy="2594123"/>
            <a:chOff x="4815811" y="1544854"/>
            <a:chExt cx="2306611" cy="2831742"/>
          </a:xfrm>
        </p:grpSpPr>
        <p:cxnSp>
          <p:nvCxnSpPr>
            <p:cNvPr id="120" name="Straight Connector 119"/>
            <p:cNvCxnSpPr/>
            <p:nvPr/>
          </p:nvCxnSpPr>
          <p:spPr>
            <a:xfrm flipV="1">
              <a:off x="6567142" y="2875576"/>
              <a:ext cx="555280" cy="2660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973177" y="3240628"/>
              <a:ext cx="349354" cy="7367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490256" y="2946817"/>
              <a:ext cx="61411"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845536" y="2890351"/>
              <a:ext cx="261556"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636373" y="3394234"/>
              <a:ext cx="225677"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346222" y="3146516"/>
              <a:ext cx="225675" cy="5086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78790" y="3844363"/>
              <a:ext cx="57583"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322532" y="3969216"/>
              <a:ext cx="113793" cy="40738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56315" y="2229057"/>
              <a:ext cx="41725" cy="6612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687343" y="1812146"/>
              <a:ext cx="389834" cy="41691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74263" y="1545097"/>
              <a:ext cx="613080" cy="26704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424178" y="1545097"/>
              <a:ext cx="650086" cy="1471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027800" y="1678621"/>
              <a:ext cx="396378" cy="319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824863" y="2038040"/>
              <a:ext cx="182074" cy="471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15811" y="2509078"/>
              <a:ext cx="157366" cy="7315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64987" y="2460205"/>
              <a:ext cx="501063" cy="4887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40569" y="2460205"/>
              <a:ext cx="231736" cy="3332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40215" y="2538060"/>
              <a:ext cx="625436" cy="15383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997581" y="2791703"/>
              <a:ext cx="150273" cy="4326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26929" y="2521803"/>
              <a:ext cx="324406" cy="26990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460687" y="2691892"/>
              <a:ext cx="45250" cy="2957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5046450" y="1998261"/>
              <a:ext cx="331494" cy="46194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58269" y="1728362"/>
              <a:ext cx="38326" cy="7318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369214" y="2176842"/>
              <a:ext cx="436907" cy="28336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42741" y="1721262"/>
              <a:ext cx="361776" cy="46799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791453" y="1545097"/>
              <a:ext cx="272787" cy="63150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78550" y="1544854"/>
              <a:ext cx="165859" cy="58311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268895" y="1812146"/>
              <a:ext cx="432758" cy="3158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222965" y="2127970"/>
              <a:ext cx="838390" cy="1010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951453" y="2626814"/>
              <a:ext cx="315891" cy="5838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955481" y="2142494"/>
              <a:ext cx="297384" cy="4843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823080" y="2142494"/>
              <a:ext cx="413894" cy="341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258929" y="2137145"/>
              <a:ext cx="518246" cy="31431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6796760" y="2229057"/>
              <a:ext cx="279115" cy="2131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763857" y="2464323"/>
              <a:ext cx="297497" cy="4260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468879" y="2453261"/>
              <a:ext cx="308910" cy="25657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267344" y="2150093"/>
              <a:ext cx="191716" cy="5597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5800527" y="2172490"/>
              <a:ext cx="163662" cy="44248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5443793" y="2638651"/>
              <a:ext cx="493125" cy="5883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54198" y="2464323"/>
              <a:ext cx="562090" cy="16016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5981770" y="2458732"/>
              <a:ext cx="767441" cy="17981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71041" y="2650381"/>
              <a:ext cx="492339" cy="667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170294" y="2791703"/>
              <a:ext cx="350013" cy="1936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984068" y="2982116"/>
              <a:ext cx="502232" cy="2732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09678" y="3255367"/>
              <a:ext cx="579969" cy="2519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5312063" y="3507272"/>
              <a:ext cx="253114" cy="41806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flipV="1">
              <a:off x="5568935" y="3508706"/>
              <a:ext cx="143924" cy="51931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436326" y="4028019"/>
              <a:ext cx="285930" cy="33677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731751" y="4040560"/>
              <a:ext cx="271109" cy="33603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980145" y="3646755"/>
              <a:ext cx="0" cy="718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64189" y="2638543"/>
              <a:ext cx="0" cy="5858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505937" y="2982116"/>
              <a:ext cx="496924" cy="66463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5971041" y="3212073"/>
              <a:ext cx="20698" cy="43228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485274" y="2728943"/>
              <a:ext cx="96764" cy="42933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6578656" y="2451459"/>
              <a:ext cx="193124" cy="70682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6276482" y="2728943"/>
              <a:ext cx="190780" cy="4954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523949" y="2708886"/>
              <a:ext cx="930829" cy="2599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5961667" y="3619808"/>
              <a:ext cx="384555" cy="4445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6007431" y="4049017"/>
              <a:ext cx="341269" cy="30866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338757" y="3659296"/>
              <a:ext cx="299586" cy="18162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6338757" y="3668444"/>
              <a:ext cx="9943" cy="39450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263895" y="3228456"/>
              <a:ext cx="90999" cy="43998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580713" y="3232828"/>
              <a:ext cx="390290" cy="2665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496539" y="2984830"/>
              <a:ext cx="492359" cy="2517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979171" y="3220748"/>
              <a:ext cx="286190"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002860" y="3210639"/>
              <a:ext cx="273622" cy="4223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5724992" y="3636725"/>
              <a:ext cx="235599" cy="40908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5304451" y="3615724"/>
              <a:ext cx="672942" cy="34693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20956" y="3971950"/>
              <a:ext cx="1022510" cy="923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6346222" y="3414241"/>
              <a:ext cx="499314" cy="2705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5579511" y="3432465"/>
              <a:ext cx="1273491" cy="70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447581" y="4356121"/>
              <a:ext cx="544159" cy="1002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998499" y="4360458"/>
              <a:ext cx="326678" cy="1055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327763" y="4312160"/>
              <a:ext cx="264162" cy="6318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6325177" y="4049017"/>
              <a:ext cx="12393" cy="3171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339518" y="4050282"/>
              <a:ext cx="233863" cy="2618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6359970" y="3854229"/>
              <a:ext cx="290379" cy="20307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35"/>
          <p:cNvGrpSpPr/>
          <p:nvPr/>
        </p:nvGrpSpPr>
        <p:grpSpPr>
          <a:xfrm>
            <a:off x="5079485" y="1457625"/>
            <a:ext cx="1962309" cy="2711597"/>
            <a:chOff x="5330055" y="2173721"/>
            <a:chExt cx="1400918" cy="1935594"/>
          </a:xfrm>
          <a:solidFill>
            <a:schemeClr val="bg1">
              <a:lumMod val="75000"/>
            </a:schemeClr>
          </a:solidFill>
        </p:grpSpPr>
        <p:sp>
          <p:nvSpPr>
            <p:cNvPr id="89" name="Oval 88"/>
            <p:cNvSpPr>
              <a:spLocks noChangeAspect="1"/>
            </p:cNvSpPr>
            <p:nvPr/>
          </p:nvSpPr>
          <p:spPr>
            <a:xfrm>
              <a:off x="6636808" y="2620714"/>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0" name="Oval 89"/>
            <p:cNvSpPr>
              <a:spLocks noChangeAspect="1"/>
            </p:cNvSpPr>
            <p:nvPr/>
          </p:nvSpPr>
          <p:spPr>
            <a:xfrm>
              <a:off x="5549460" y="2274670"/>
              <a:ext cx="117706" cy="1177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1" name="Oval 90"/>
            <p:cNvSpPr>
              <a:spLocks noChangeAspect="1"/>
            </p:cNvSpPr>
            <p:nvPr/>
          </p:nvSpPr>
          <p:spPr>
            <a:xfrm>
              <a:off x="6516818" y="3385440"/>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3" name="Oval 92"/>
            <p:cNvSpPr>
              <a:spLocks noChangeAspect="1"/>
            </p:cNvSpPr>
            <p:nvPr/>
          </p:nvSpPr>
          <p:spPr>
            <a:xfrm>
              <a:off x="6014356" y="217372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4" name="Oval 93"/>
            <p:cNvSpPr>
              <a:spLocks noChangeAspect="1"/>
            </p:cNvSpPr>
            <p:nvPr/>
          </p:nvSpPr>
          <p:spPr>
            <a:xfrm>
              <a:off x="6274957" y="401878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5" name="Oval 94"/>
            <p:cNvSpPr>
              <a:spLocks noChangeAspect="1"/>
            </p:cNvSpPr>
            <p:nvPr/>
          </p:nvSpPr>
          <p:spPr>
            <a:xfrm>
              <a:off x="5330055" y="247005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6" name="Oval 95"/>
            <p:cNvSpPr>
              <a:spLocks noChangeAspect="1"/>
            </p:cNvSpPr>
            <p:nvPr/>
          </p:nvSpPr>
          <p:spPr>
            <a:xfrm>
              <a:off x="6401522" y="233826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8" name="Oval 97"/>
            <p:cNvSpPr>
              <a:spLocks noChangeAspect="1"/>
            </p:cNvSpPr>
            <p:nvPr/>
          </p:nvSpPr>
          <p:spPr>
            <a:xfrm>
              <a:off x="5591599" y="4017582"/>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600" dirty="0">
                  <a:solidFill>
                    <a:schemeClr val="bg1"/>
                  </a:solidFill>
                  <a:latin typeface="+mn-ea"/>
                  <a:cs typeface="+mn-ea"/>
                </a:rPr>
                <a:t>0</a:t>
              </a:r>
            </a:p>
          </p:txBody>
        </p:sp>
        <p:sp>
          <p:nvSpPr>
            <p:cNvPr id="99" name="Oval 98"/>
            <p:cNvSpPr>
              <a:spLocks noChangeAspect="1"/>
            </p:cNvSpPr>
            <p:nvPr/>
          </p:nvSpPr>
          <p:spPr>
            <a:xfrm>
              <a:off x="5503887" y="3754166"/>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0" name="Oval 99"/>
            <p:cNvSpPr>
              <a:spLocks noChangeAspect="1"/>
            </p:cNvSpPr>
            <p:nvPr/>
          </p:nvSpPr>
          <p:spPr>
            <a:xfrm>
              <a:off x="5897899" y="2844911"/>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1" name="Oval 100"/>
            <p:cNvSpPr>
              <a:spLocks noChangeAspect="1"/>
            </p:cNvSpPr>
            <p:nvPr/>
          </p:nvSpPr>
          <p:spPr>
            <a:xfrm>
              <a:off x="5644638" y="3115561"/>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2" name="Oval 101"/>
            <p:cNvSpPr>
              <a:spLocks noChangeAspect="1"/>
            </p:cNvSpPr>
            <p:nvPr/>
          </p:nvSpPr>
          <p:spPr>
            <a:xfrm>
              <a:off x="5606319" y="292363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3" name="Oval 102"/>
            <p:cNvSpPr>
              <a:spLocks noChangeAspect="1"/>
            </p:cNvSpPr>
            <p:nvPr/>
          </p:nvSpPr>
          <p:spPr>
            <a:xfrm>
              <a:off x="6134075" y="327546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4" name="Oval 103"/>
            <p:cNvSpPr>
              <a:spLocks noChangeAspect="1"/>
            </p:cNvSpPr>
            <p:nvPr/>
          </p:nvSpPr>
          <p:spPr>
            <a:xfrm>
              <a:off x="6265177" y="2949207"/>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5" name="Oval 104"/>
            <p:cNvSpPr>
              <a:spLocks noChangeAspect="1"/>
            </p:cNvSpPr>
            <p:nvPr/>
          </p:nvSpPr>
          <p:spPr>
            <a:xfrm>
              <a:off x="5857077" y="2586833"/>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6" name="Oval 105"/>
            <p:cNvSpPr>
              <a:spLocks noChangeAspect="1"/>
            </p:cNvSpPr>
            <p:nvPr/>
          </p:nvSpPr>
          <p:spPr>
            <a:xfrm>
              <a:off x="6108690" y="4033019"/>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7" name="Oval 106"/>
            <p:cNvSpPr>
              <a:spLocks noChangeAspect="1"/>
            </p:cNvSpPr>
            <p:nvPr/>
          </p:nvSpPr>
          <p:spPr>
            <a:xfrm>
              <a:off x="5935251" y="4007493"/>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8" name="Oval 107"/>
            <p:cNvSpPr>
              <a:spLocks noChangeAspect="1"/>
            </p:cNvSpPr>
            <p:nvPr/>
          </p:nvSpPr>
          <p:spPr>
            <a:xfrm>
              <a:off x="6179055" y="3805077"/>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9" name="Oval 108"/>
            <p:cNvSpPr>
              <a:spLocks noChangeAspect="1"/>
            </p:cNvSpPr>
            <p:nvPr/>
          </p:nvSpPr>
          <p:spPr>
            <a:xfrm>
              <a:off x="5911609" y="3481568"/>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0" name="Oval 109"/>
            <p:cNvSpPr>
              <a:spLocks noChangeAspect="1"/>
            </p:cNvSpPr>
            <p:nvPr/>
          </p:nvSpPr>
          <p:spPr>
            <a:xfrm>
              <a:off x="5935503" y="3250249"/>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2" name="Oval 111"/>
            <p:cNvSpPr>
              <a:spLocks noChangeAspect="1"/>
            </p:cNvSpPr>
            <p:nvPr/>
          </p:nvSpPr>
          <p:spPr>
            <a:xfrm>
              <a:off x="5407378" y="2990029"/>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3" name="Oval 112"/>
            <p:cNvSpPr>
              <a:spLocks noChangeAspect="1"/>
            </p:cNvSpPr>
            <p:nvPr/>
          </p:nvSpPr>
          <p:spPr>
            <a:xfrm>
              <a:off x="5554798"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4" name="Oval 113"/>
            <p:cNvSpPr>
              <a:spLocks noChangeAspect="1"/>
            </p:cNvSpPr>
            <p:nvPr/>
          </p:nvSpPr>
          <p:spPr>
            <a:xfrm>
              <a:off x="6103821" y="254481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5" name="Oval 114"/>
            <p:cNvSpPr>
              <a:spLocks noChangeAspect="1"/>
            </p:cNvSpPr>
            <p:nvPr/>
          </p:nvSpPr>
          <p:spPr>
            <a:xfrm>
              <a:off x="6462121"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6" name="Oval 115"/>
            <p:cNvSpPr>
              <a:spLocks noChangeAspect="1"/>
            </p:cNvSpPr>
            <p:nvPr/>
          </p:nvSpPr>
          <p:spPr>
            <a:xfrm>
              <a:off x="6327312" y="3210835"/>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7" name="Oval 116"/>
            <p:cNvSpPr>
              <a:spLocks noChangeAspect="1"/>
            </p:cNvSpPr>
            <p:nvPr/>
          </p:nvSpPr>
          <p:spPr>
            <a:xfrm>
              <a:off x="5686778" y="3434014"/>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8" name="Oval 117"/>
            <p:cNvSpPr>
              <a:spLocks noChangeAspect="1"/>
            </p:cNvSpPr>
            <p:nvPr/>
          </p:nvSpPr>
          <p:spPr>
            <a:xfrm>
              <a:off x="6196862" y="3546740"/>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9" name="Oval 118"/>
            <p:cNvSpPr>
              <a:spLocks noChangeAspect="1"/>
            </p:cNvSpPr>
            <p:nvPr/>
          </p:nvSpPr>
          <p:spPr>
            <a:xfrm>
              <a:off x="5792191" y="3805077"/>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grpSp>
      <p:grpSp>
        <p:nvGrpSpPr>
          <p:cNvPr id="9" name="Group 36"/>
          <p:cNvGrpSpPr/>
          <p:nvPr/>
        </p:nvGrpSpPr>
        <p:grpSpPr>
          <a:xfrm>
            <a:off x="5464810" y="4232910"/>
            <a:ext cx="1026795" cy="400685"/>
            <a:chOff x="5408480" y="4511869"/>
            <a:chExt cx="1134411" cy="1037797"/>
          </a:xfrm>
          <a:solidFill>
            <a:schemeClr val="bg1">
              <a:lumMod val="75000"/>
            </a:schemeClr>
          </a:solidFill>
        </p:grpSpPr>
        <p:sp>
          <p:nvSpPr>
            <p:cNvPr id="82" name="Freeform 81"/>
            <p:cNvSpPr/>
            <p:nvPr/>
          </p:nvSpPr>
          <p:spPr>
            <a:xfrm>
              <a:off x="5464289" y="4511869"/>
              <a:ext cx="1028142" cy="964410"/>
            </a:xfrm>
            <a:custGeom>
              <a:avLst/>
              <a:gdLst>
                <a:gd name="connsiteX0" fmla="*/ 0 w 672200"/>
                <a:gd name="connsiteY0" fmla="*/ 0 h 630649"/>
                <a:gd name="connsiteX1" fmla="*/ 671846 w 672200"/>
                <a:gd name="connsiteY1" fmla="*/ 0 h 630649"/>
                <a:gd name="connsiteX2" fmla="*/ 672200 w 672200"/>
                <a:gd name="connsiteY2" fmla="*/ 32054 h 630649"/>
                <a:gd name="connsiteX3" fmla="*/ 657576 w 672200"/>
                <a:gd name="connsiteY3" fmla="*/ 470997 h 630649"/>
                <a:gd name="connsiteX4" fmla="*/ 493887 w 672200"/>
                <a:gd name="connsiteY4" fmla="*/ 626220 h 630649"/>
                <a:gd name="connsiteX5" fmla="*/ 200376 w 672200"/>
                <a:gd name="connsiteY5" fmla="*/ 629042 h 630649"/>
                <a:gd name="connsiteX6" fmla="*/ 31043 w 672200"/>
                <a:gd name="connsiteY6" fmla="*/ 487931 h 630649"/>
                <a:gd name="connsiteX7" fmla="*/ 213 w 672200"/>
                <a:gd name="connsiteY7" fmla="*/ 53019 h 630649"/>
                <a:gd name="connsiteX0-1" fmla="*/ 0 w 672200"/>
                <a:gd name="connsiteY0-2" fmla="*/ 0 h 630649"/>
                <a:gd name="connsiteX1-3" fmla="*/ 671846 w 672200"/>
                <a:gd name="connsiteY1-4" fmla="*/ 0 h 630649"/>
                <a:gd name="connsiteX2-5" fmla="*/ 672200 w 672200"/>
                <a:gd name="connsiteY2-6" fmla="*/ 32054 h 630649"/>
                <a:gd name="connsiteX3-7" fmla="*/ 657576 w 672200"/>
                <a:gd name="connsiteY3-8" fmla="*/ 470997 h 630649"/>
                <a:gd name="connsiteX4-9" fmla="*/ 493887 w 672200"/>
                <a:gd name="connsiteY4-10" fmla="*/ 626220 h 630649"/>
                <a:gd name="connsiteX5-11" fmla="*/ 200376 w 672200"/>
                <a:gd name="connsiteY5-12" fmla="*/ 629042 h 630649"/>
                <a:gd name="connsiteX6-13" fmla="*/ 31043 w 672200"/>
                <a:gd name="connsiteY6-14" fmla="*/ 487931 h 630649"/>
                <a:gd name="connsiteX7-15" fmla="*/ 231194 w 672200"/>
                <a:gd name="connsiteY7-16" fmla="*/ 129219 h 630649"/>
                <a:gd name="connsiteX8" fmla="*/ 0 w 672200"/>
                <a:gd name="connsiteY8" fmla="*/ 0 h 630649"/>
                <a:gd name="connsiteX0-17" fmla="*/ 46884 w 719084"/>
                <a:gd name="connsiteY0-18" fmla="*/ 0 h 630649"/>
                <a:gd name="connsiteX1-19" fmla="*/ 718730 w 719084"/>
                <a:gd name="connsiteY1-20" fmla="*/ 0 h 630649"/>
                <a:gd name="connsiteX2-21" fmla="*/ 719084 w 719084"/>
                <a:gd name="connsiteY2-22" fmla="*/ 32054 h 630649"/>
                <a:gd name="connsiteX3-23" fmla="*/ 704460 w 719084"/>
                <a:gd name="connsiteY3-24" fmla="*/ 470997 h 630649"/>
                <a:gd name="connsiteX4-25" fmla="*/ 540771 w 719084"/>
                <a:gd name="connsiteY4-26" fmla="*/ 626220 h 630649"/>
                <a:gd name="connsiteX5-27" fmla="*/ 247260 w 719084"/>
                <a:gd name="connsiteY5-28" fmla="*/ 629042 h 630649"/>
                <a:gd name="connsiteX6-29" fmla="*/ 77927 w 719084"/>
                <a:gd name="connsiteY6-30" fmla="*/ 487931 h 630649"/>
                <a:gd name="connsiteX7-31" fmla="*/ 46884 w 719084"/>
                <a:gd name="connsiteY7-32" fmla="*/ 0 h 630649"/>
                <a:gd name="connsiteX0-33" fmla="*/ 756 w 672956"/>
                <a:gd name="connsiteY0-34" fmla="*/ 0 h 630649"/>
                <a:gd name="connsiteX1-35" fmla="*/ 672602 w 672956"/>
                <a:gd name="connsiteY1-36" fmla="*/ 0 h 630649"/>
                <a:gd name="connsiteX2-37" fmla="*/ 672956 w 672956"/>
                <a:gd name="connsiteY2-38" fmla="*/ 32054 h 630649"/>
                <a:gd name="connsiteX3-39" fmla="*/ 658332 w 672956"/>
                <a:gd name="connsiteY3-40" fmla="*/ 470997 h 630649"/>
                <a:gd name="connsiteX4-41" fmla="*/ 494643 w 672956"/>
                <a:gd name="connsiteY4-42" fmla="*/ 626220 h 630649"/>
                <a:gd name="connsiteX5-43" fmla="*/ 201132 w 672956"/>
                <a:gd name="connsiteY5-44" fmla="*/ 629042 h 630649"/>
                <a:gd name="connsiteX6-45" fmla="*/ 31799 w 672956"/>
                <a:gd name="connsiteY6-46" fmla="*/ 487931 h 630649"/>
                <a:gd name="connsiteX7-47" fmla="*/ 756 w 672956"/>
                <a:gd name="connsiteY7-48" fmla="*/ 0 h 630649"/>
                <a:gd name="connsiteX0-49" fmla="*/ 124 w 672324"/>
                <a:gd name="connsiteY0-50" fmla="*/ 0 h 630649"/>
                <a:gd name="connsiteX1-51" fmla="*/ 671970 w 672324"/>
                <a:gd name="connsiteY1-52" fmla="*/ 0 h 630649"/>
                <a:gd name="connsiteX2-53" fmla="*/ 672324 w 672324"/>
                <a:gd name="connsiteY2-54" fmla="*/ 32054 h 630649"/>
                <a:gd name="connsiteX3-55" fmla="*/ 657700 w 672324"/>
                <a:gd name="connsiteY3-56" fmla="*/ 470997 h 630649"/>
                <a:gd name="connsiteX4-57" fmla="*/ 494011 w 672324"/>
                <a:gd name="connsiteY4-58" fmla="*/ 626220 h 630649"/>
                <a:gd name="connsiteX5-59" fmla="*/ 200500 w 672324"/>
                <a:gd name="connsiteY5-60" fmla="*/ 629042 h 630649"/>
                <a:gd name="connsiteX6-61" fmla="*/ 31167 w 672324"/>
                <a:gd name="connsiteY6-62" fmla="*/ 487931 h 630649"/>
                <a:gd name="connsiteX7-63" fmla="*/ 124 w 672324"/>
                <a:gd name="connsiteY7-64" fmla="*/ 0 h 6306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72324" h="630649">
                  <a:moveTo>
                    <a:pt x="124" y="0"/>
                  </a:moveTo>
                  <a:lnTo>
                    <a:pt x="671970" y="0"/>
                  </a:lnTo>
                  <a:lnTo>
                    <a:pt x="672324" y="32054"/>
                  </a:lnTo>
                  <a:cubicBezTo>
                    <a:pt x="671950" y="155680"/>
                    <a:pt x="661404" y="375100"/>
                    <a:pt x="657700" y="470997"/>
                  </a:cubicBezTo>
                  <a:cubicBezTo>
                    <a:pt x="594200" y="541082"/>
                    <a:pt x="561744" y="571657"/>
                    <a:pt x="494011" y="626220"/>
                  </a:cubicBezTo>
                  <a:cubicBezTo>
                    <a:pt x="406522" y="621517"/>
                    <a:pt x="294575" y="635157"/>
                    <a:pt x="200500" y="629042"/>
                  </a:cubicBezTo>
                  <a:cubicBezTo>
                    <a:pt x="134647" y="580594"/>
                    <a:pt x="89963" y="547669"/>
                    <a:pt x="31167" y="487931"/>
                  </a:cubicBezTo>
                  <a:cubicBezTo>
                    <a:pt x="21583" y="380710"/>
                    <a:pt x="-1901" y="109897"/>
                    <a:pt x="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3" name="Rounded Rectangle 82"/>
            <p:cNvSpPr/>
            <p:nvPr/>
          </p:nvSpPr>
          <p:spPr>
            <a:xfrm>
              <a:off x="5408480" y="4647679"/>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4" name="Rounded Rectangle 83"/>
            <p:cNvSpPr/>
            <p:nvPr/>
          </p:nvSpPr>
          <p:spPr>
            <a:xfrm>
              <a:off x="5408480" y="4781032"/>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5" name="Rounded Rectangle 84"/>
            <p:cNvSpPr/>
            <p:nvPr/>
          </p:nvSpPr>
          <p:spPr>
            <a:xfrm>
              <a:off x="5408480" y="4925056"/>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6" name="Rounded Rectangle 85"/>
            <p:cNvSpPr/>
            <p:nvPr/>
          </p:nvSpPr>
          <p:spPr>
            <a:xfrm>
              <a:off x="5408480" y="5065557"/>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7" name="Oval 86"/>
            <p:cNvSpPr/>
            <p:nvPr/>
          </p:nvSpPr>
          <p:spPr>
            <a:xfrm>
              <a:off x="5806853" y="5368691"/>
              <a:ext cx="371880" cy="180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n-ea"/>
                  <a:cs typeface="+mn-ea"/>
                </a:rPr>
                <a:t>   </a:t>
              </a:r>
              <a:endParaRPr lang="id-ID" dirty="0">
                <a:latin typeface="+mn-ea"/>
                <a:cs typeface="+mn-ea"/>
              </a:endParaRPr>
            </a:p>
          </p:txBody>
        </p:sp>
      </p:grpSp>
      <p:sp>
        <p:nvSpPr>
          <p:cNvPr id="38" name="Text Placeholder 32"/>
          <p:cNvSpPr txBox="1"/>
          <p:nvPr/>
        </p:nvSpPr>
        <p:spPr>
          <a:xfrm>
            <a:off x="1401445" y="2197100"/>
            <a:ext cx="2260600" cy="1276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600" b="1" dirty="0">
                <a:solidFill>
                  <a:srgbClr val="7F7F7F"/>
                </a:solidFill>
                <a:latin typeface="微软雅黑" panose="020B0503020204020204" charset="-122"/>
                <a:ea typeface="微软雅黑" panose="020B0503020204020204" charset="-122"/>
                <a:cs typeface="微软雅黑" panose="020B0503020204020204" charset="-122"/>
                <a:sym typeface="+mn-ea"/>
              </a:rPr>
              <a:t>广西税务</a:t>
            </a:r>
            <a:r>
              <a:rPr lang="en-US" altLang="zh-CN" sz="1600" b="1" dirty="0">
                <a:solidFill>
                  <a:srgbClr val="7F7F7F"/>
                </a:solidFill>
                <a:latin typeface="微软雅黑" panose="020B0503020204020204" charset="-122"/>
                <a:ea typeface="微软雅黑" panose="020B0503020204020204" charset="-122"/>
                <a:cs typeface="微软雅黑" panose="020B0503020204020204" charset="-122"/>
                <a:sym typeface="+mn-ea"/>
              </a:rPr>
              <a:t>12366</a:t>
            </a:r>
            <a:r>
              <a:rPr lang="zh-CN" altLang="en-US" sz="1600" b="1" dirty="0">
                <a:solidFill>
                  <a:srgbClr val="7F7F7F"/>
                </a:solidFill>
                <a:latin typeface="微软雅黑" panose="020B0503020204020204" charset="-122"/>
                <a:ea typeface="微软雅黑" panose="020B0503020204020204" charset="-122"/>
                <a:cs typeface="微软雅黑" panose="020B0503020204020204" charset="-122"/>
                <a:sym typeface="+mn-ea"/>
              </a:rPr>
              <a:t>公众号</a:t>
            </a:r>
          </a:p>
          <a:p>
            <a:pPr marL="0" indent="0" algn="ctr">
              <a:lnSpc>
                <a:spcPct val="120000"/>
              </a:lnSpc>
              <a:buNone/>
            </a:pPr>
            <a:r>
              <a:rPr lang="zh-CN" altLang="en-US" sz="1600" b="1" dirty="0">
                <a:solidFill>
                  <a:srgbClr val="7F7F7F"/>
                </a:solidFill>
                <a:latin typeface="微软雅黑" panose="020B0503020204020204" charset="-122"/>
                <a:ea typeface="微软雅黑" panose="020B0503020204020204" charset="-122"/>
                <a:cs typeface="微软雅黑" panose="020B0503020204020204" charset="-122"/>
                <a:sym typeface="+mn-ea"/>
              </a:rPr>
              <a:t>支付宝微信城市服务</a:t>
            </a:r>
            <a:endParaRPr lang="zh-CN" altLang="en-US" sz="1600" b="1" dirty="0">
              <a:solidFill>
                <a:srgbClr val="7F7F7F"/>
              </a:solidFill>
              <a:latin typeface="微软雅黑" panose="020B0503020204020204" charset="-122"/>
              <a:ea typeface="微软雅黑" panose="020B0503020204020204" charset="-122"/>
              <a:cs typeface="微软雅黑" panose="020B0503020204020204" charset="-122"/>
            </a:endParaRPr>
          </a:p>
          <a:p>
            <a:pPr marL="0" indent="0" algn="ctr">
              <a:lnSpc>
                <a:spcPct val="120000"/>
              </a:lnSpc>
              <a:buNone/>
            </a:pPr>
            <a:r>
              <a:rPr lang="zh-CN" altLang="en-US" sz="1600" b="1" dirty="0">
                <a:solidFill>
                  <a:srgbClr val="7F7F7F"/>
                </a:solidFill>
                <a:latin typeface="微软雅黑" panose="020B0503020204020204" charset="-122"/>
                <a:ea typeface="微软雅黑" panose="020B0503020204020204" charset="-122"/>
                <a:cs typeface="微软雅黑" panose="020B0503020204020204" charset="-122"/>
              </a:rPr>
              <a:t>广西税务</a:t>
            </a:r>
            <a:r>
              <a:rPr lang="en-US" altLang="zh-CN" sz="1600" b="1" dirty="0">
                <a:solidFill>
                  <a:srgbClr val="7F7F7F"/>
                </a:solidFill>
                <a:latin typeface="微软雅黑" panose="020B0503020204020204" charset="-122"/>
                <a:ea typeface="微软雅黑" panose="020B0503020204020204" charset="-122"/>
                <a:cs typeface="微软雅黑" panose="020B0503020204020204" charset="-122"/>
              </a:rPr>
              <a:t>APP</a:t>
            </a:r>
          </a:p>
          <a:p>
            <a:pPr marL="0" indent="0" algn="ctr">
              <a:lnSpc>
                <a:spcPct val="120000"/>
              </a:lnSpc>
              <a:buNone/>
            </a:pPr>
            <a:r>
              <a:rPr lang="zh-CN" altLang="en-US" sz="1600" b="1" dirty="0">
                <a:solidFill>
                  <a:srgbClr val="7F7F7F"/>
                </a:solidFill>
                <a:latin typeface="微软雅黑" panose="020B0503020204020204" charset="-122"/>
                <a:ea typeface="微软雅黑" panose="020B0503020204020204" charset="-122"/>
                <a:cs typeface="微软雅黑" panose="020B0503020204020204" charset="-122"/>
              </a:rPr>
              <a:t>广西政务</a:t>
            </a:r>
            <a:r>
              <a:rPr lang="en-US" altLang="zh-CN" sz="1600" b="1" dirty="0">
                <a:solidFill>
                  <a:srgbClr val="7F7F7F"/>
                </a:solidFill>
                <a:latin typeface="微软雅黑" panose="020B0503020204020204" charset="-122"/>
                <a:ea typeface="微软雅黑" panose="020B0503020204020204" charset="-122"/>
                <a:cs typeface="微软雅黑" panose="020B0503020204020204" charset="-122"/>
              </a:rPr>
              <a:t>APP</a:t>
            </a:r>
          </a:p>
          <a:p>
            <a:pPr marL="0" indent="0" algn="ctr">
              <a:lnSpc>
                <a:spcPct val="120000"/>
              </a:lnSpc>
              <a:buNone/>
            </a:pPr>
            <a:r>
              <a:rPr lang="zh-CN" altLang="en-US" sz="1600" b="1" dirty="0">
                <a:solidFill>
                  <a:srgbClr val="7F7F7F"/>
                </a:solidFill>
                <a:latin typeface="微软雅黑" panose="020B0503020204020204" charset="-122"/>
                <a:ea typeface="微软雅黑" panose="020B0503020204020204" charset="-122"/>
                <a:cs typeface="微软雅黑" panose="020B0503020204020204" charset="-122"/>
              </a:rPr>
              <a:t>电子税务局</a:t>
            </a:r>
            <a:endParaRPr lang="zh-CN" altLang="en-US" sz="1400" b="1" dirty="0">
              <a:solidFill>
                <a:srgbClr val="7F7F7F"/>
              </a:solidFill>
              <a:latin typeface="微软雅黑" panose="020B0503020204020204" charset="-122"/>
              <a:ea typeface="微软雅黑" panose="020B0503020204020204" charset="-122"/>
              <a:cs typeface="微软雅黑" panose="020B0503020204020204" charset="-122"/>
            </a:endParaRPr>
          </a:p>
          <a:p>
            <a:pPr marL="0" indent="0" algn="ctr">
              <a:lnSpc>
                <a:spcPct val="120000"/>
              </a:lnSpc>
              <a:buNone/>
            </a:pPr>
            <a:endParaRPr lang="zh-CN" altLang="en-US" sz="1400" b="1" dirty="0">
              <a:solidFill>
                <a:srgbClr val="7F7F7F"/>
              </a:solidFill>
              <a:latin typeface="微软雅黑" panose="020B0503020204020204" charset="-122"/>
              <a:ea typeface="微软雅黑" panose="020B0503020204020204" charset="-122"/>
              <a:cs typeface="微软雅黑" panose="020B0503020204020204" charset="-122"/>
            </a:endParaRPr>
          </a:p>
        </p:txBody>
      </p:sp>
      <p:sp>
        <p:nvSpPr>
          <p:cNvPr id="39" name="Text Placeholder 33"/>
          <p:cNvSpPr txBox="1"/>
          <p:nvPr/>
        </p:nvSpPr>
        <p:spPr>
          <a:xfrm>
            <a:off x="2001713" y="1271548"/>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AU" sz="1800" b="1" dirty="0">
                <a:solidFill>
                  <a:srgbClr val="7F7F7F"/>
                </a:solidFill>
                <a:latin typeface="黑体" panose="02010609060101010101" charset="-122"/>
                <a:ea typeface="黑体" panose="02010609060101010101" charset="-122"/>
                <a:cs typeface="+mn-ea"/>
              </a:rPr>
              <a:t>线上缴费渠道</a:t>
            </a:r>
          </a:p>
        </p:txBody>
      </p:sp>
      <p:sp>
        <p:nvSpPr>
          <p:cNvPr id="40" name="Oval 39"/>
          <p:cNvSpPr>
            <a:spLocks noChangeAspect="1"/>
          </p:cNvSpPr>
          <p:nvPr/>
        </p:nvSpPr>
        <p:spPr>
          <a:xfrm>
            <a:off x="2433951" y="1563275"/>
            <a:ext cx="647916"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p>
        </p:txBody>
      </p:sp>
      <p:cxnSp>
        <p:nvCxnSpPr>
          <p:cNvPr id="41" name="Elbow Connector 40"/>
          <p:cNvCxnSpPr/>
          <p:nvPr/>
        </p:nvCxnSpPr>
        <p:spPr>
          <a:xfrm rot="10800000" flipV="1">
            <a:off x="2911779" y="2424453"/>
            <a:ext cx="1820489" cy="1737245"/>
          </a:xfrm>
          <a:prstGeom prst="bentConnector3">
            <a:avLst>
              <a:gd name="adj1" fmla="val 50000"/>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3234505" y="1894653"/>
            <a:ext cx="1633892" cy="1169694"/>
          </a:xfrm>
          <a:prstGeom prst="bentConnector3">
            <a:avLst>
              <a:gd name="adj1" fmla="val 50000"/>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Text Placeholder 32"/>
          <p:cNvSpPr txBox="1"/>
          <p:nvPr/>
        </p:nvSpPr>
        <p:spPr>
          <a:xfrm flipH="1">
            <a:off x="9416882" y="2537369"/>
            <a:ext cx="1511659"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endParaRPr lang="en-US" sz="900" dirty="0">
              <a:solidFill>
                <a:srgbClr val="7F7F7F"/>
              </a:solidFill>
              <a:latin typeface="+mn-ea"/>
              <a:cs typeface="+mn-ea"/>
            </a:endParaRPr>
          </a:p>
        </p:txBody>
      </p:sp>
      <p:sp>
        <p:nvSpPr>
          <p:cNvPr id="44" name="Text Placeholder 33"/>
          <p:cNvSpPr txBox="1"/>
          <p:nvPr/>
        </p:nvSpPr>
        <p:spPr>
          <a:xfrm flipH="1">
            <a:off x="9416248" y="2347665"/>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AU" sz="1800" b="1" dirty="0">
                <a:solidFill>
                  <a:srgbClr val="70AD47"/>
                </a:solidFill>
                <a:latin typeface="+mn-ea"/>
                <a:cs typeface="+mn-ea"/>
              </a:rPr>
              <a:t>虚拟户客户端</a:t>
            </a:r>
            <a:endParaRPr lang="zh-CN" altLang="en-AU" sz="1800" dirty="0">
              <a:solidFill>
                <a:srgbClr val="70AD47"/>
              </a:solidFill>
              <a:latin typeface="+mn-ea"/>
              <a:cs typeface="+mn-ea"/>
            </a:endParaRPr>
          </a:p>
          <a:p>
            <a:pPr marL="0" indent="0" algn="ctr">
              <a:buNone/>
            </a:pPr>
            <a:r>
              <a:rPr lang="zh-CN" altLang="en-AU" sz="1800" dirty="0">
                <a:solidFill>
                  <a:srgbClr val="70AD47"/>
                </a:solidFill>
                <a:latin typeface="+mn-ea"/>
                <a:cs typeface="+mn-ea"/>
              </a:rPr>
              <a:t>统一代收</a:t>
            </a:r>
          </a:p>
        </p:txBody>
      </p:sp>
      <p:sp>
        <p:nvSpPr>
          <p:cNvPr id="45" name="Oval 44"/>
          <p:cNvSpPr>
            <a:spLocks noChangeAspect="1"/>
          </p:cNvSpPr>
          <p:nvPr/>
        </p:nvSpPr>
        <p:spPr>
          <a:xfrm flipH="1">
            <a:off x="9848753" y="1599033"/>
            <a:ext cx="647916" cy="6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3</a:t>
            </a:r>
          </a:p>
        </p:txBody>
      </p:sp>
      <p:cxnSp>
        <p:nvCxnSpPr>
          <p:cNvPr id="46" name="Elbow Connector 45"/>
          <p:cNvCxnSpPr/>
          <p:nvPr/>
        </p:nvCxnSpPr>
        <p:spPr>
          <a:xfrm>
            <a:off x="7219315" y="2776855"/>
            <a:ext cx="3077845" cy="1236980"/>
          </a:xfrm>
          <a:prstGeom prst="bentConnector3">
            <a:avLst>
              <a:gd name="adj1" fmla="val 50010"/>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6807835" y="1974850"/>
            <a:ext cx="2976880" cy="1653540"/>
          </a:xfrm>
          <a:prstGeom prst="bentConnector3">
            <a:avLst>
              <a:gd name="adj1" fmla="val 5002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Text Placeholder 32"/>
          <p:cNvSpPr txBox="1"/>
          <p:nvPr/>
        </p:nvSpPr>
        <p:spPr>
          <a:xfrm>
            <a:off x="1661160" y="5543550"/>
            <a:ext cx="1420495" cy="3854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endParaRPr lang="en-US" sz="900" dirty="0">
              <a:solidFill>
                <a:srgbClr val="7F7F7F"/>
              </a:solidFill>
              <a:latin typeface="+mn-ea"/>
              <a:cs typeface="+mn-ea"/>
            </a:endParaRPr>
          </a:p>
        </p:txBody>
      </p:sp>
      <p:sp>
        <p:nvSpPr>
          <p:cNvPr id="77" name="Text Placeholder 33"/>
          <p:cNvSpPr txBox="1"/>
          <p:nvPr/>
        </p:nvSpPr>
        <p:spPr>
          <a:xfrm>
            <a:off x="1722933" y="4739690"/>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CN" sz="1800" b="1" dirty="0">
                <a:solidFill>
                  <a:schemeClr val="accent1"/>
                </a:solidFill>
                <a:effectLst/>
                <a:latin typeface="+mn-ea"/>
                <a:cs typeface="+mn-ea"/>
              </a:rPr>
              <a:t>12</a:t>
            </a:r>
            <a:r>
              <a:rPr lang="zh-CN" altLang="en-US" sz="1800" b="1" dirty="0">
                <a:solidFill>
                  <a:schemeClr val="accent1"/>
                </a:solidFill>
                <a:effectLst/>
                <a:latin typeface="+mn-ea"/>
                <a:cs typeface="+mn-ea"/>
              </a:rPr>
              <a:t>家</a:t>
            </a:r>
            <a:r>
              <a:rPr lang="zh-CN" altLang="en-AU" sz="1800" b="1" dirty="0">
                <a:solidFill>
                  <a:schemeClr val="accent1"/>
                </a:solidFill>
                <a:effectLst/>
                <a:latin typeface="+mn-ea"/>
                <a:cs typeface="+mn-ea"/>
              </a:rPr>
              <a:t>合作银行</a:t>
            </a:r>
          </a:p>
        </p:txBody>
      </p:sp>
      <p:sp>
        <p:nvSpPr>
          <p:cNvPr id="78" name="Oval 77"/>
          <p:cNvSpPr>
            <a:spLocks noChangeAspect="1"/>
          </p:cNvSpPr>
          <p:nvPr/>
        </p:nvSpPr>
        <p:spPr>
          <a:xfrm>
            <a:off x="2279302" y="3963857"/>
            <a:ext cx="647916"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2</a:t>
            </a:r>
            <a:endParaRPr lang="en-US" dirty="0">
              <a:latin typeface="+mn-ea"/>
              <a:cs typeface="+mn-ea"/>
            </a:endParaRPr>
          </a:p>
        </p:txBody>
      </p:sp>
      <p:sp>
        <p:nvSpPr>
          <p:cNvPr id="80" name="Text Placeholder 33"/>
          <p:cNvSpPr txBox="1"/>
          <p:nvPr/>
        </p:nvSpPr>
        <p:spPr>
          <a:xfrm>
            <a:off x="9944915" y="4514332"/>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AU" sz="1800" b="1" dirty="0">
                <a:solidFill>
                  <a:srgbClr val="00B0F0"/>
                </a:solidFill>
                <a:latin typeface="+mn-ea"/>
                <a:cs typeface="+mn-ea"/>
              </a:rPr>
              <a:t>办税服务厅</a:t>
            </a:r>
          </a:p>
        </p:txBody>
      </p:sp>
      <p:sp>
        <p:nvSpPr>
          <p:cNvPr id="81" name="Oval 80"/>
          <p:cNvSpPr>
            <a:spLocks noChangeAspect="1"/>
          </p:cNvSpPr>
          <p:nvPr/>
        </p:nvSpPr>
        <p:spPr>
          <a:xfrm>
            <a:off x="10377419" y="3748287"/>
            <a:ext cx="647916" cy="6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
        <p:nvSpPr>
          <p:cNvPr id="205" name="Oval 204"/>
          <p:cNvSpPr>
            <a:spLocks noChangeAspect="1"/>
          </p:cNvSpPr>
          <p:nvPr/>
        </p:nvSpPr>
        <p:spPr>
          <a:xfrm>
            <a:off x="6887165" y="2662312"/>
            <a:ext cx="230824" cy="2308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06" name="Oval 205"/>
          <p:cNvSpPr>
            <a:spLocks noChangeAspect="1"/>
          </p:cNvSpPr>
          <p:nvPr/>
        </p:nvSpPr>
        <p:spPr>
          <a:xfrm>
            <a:off x="6494380" y="3523190"/>
            <a:ext cx="230824" cy="2308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07" name="Oval 206"/>
          <p:cNvSpPr>
            <a:spLocks noChangeAspect="1"/>
          </p:cNvSpPr>
          <p:nvPr/>
        </p:nvSpPr>
        <p:spPr>
          <a:xfrm>
            <a:off x="4971175" y="2959745"/>
            <a:ext cx="216616" cy="216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08" name="Oval 207"/>
          <p:cNvSpPr>
            <a:spLocks noChangeAspect="1"/>
          </p:cNvSpPr>
          <p:nvPr/>
        </p:nvSpPr>
        <p:spPr>
          <a:xfrm>
            <a:off x="4834556" y="2326580"/>
            <a:ext cx="217634" cy="217662"/>
          </a:xfrm>
          <a:prstGeom prst="ellipse">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 name="文本框 1"/>
          <p:cNvSpPr txBox="1"/>
          <p:nvPr/>
        </p:nvSpPr>
        <p:spPr>
          <a:xfrm>
            <a:off x="1041400" y="5116195"/>
            <a:ext cx="3122930" cy="1198880"/>
          </a:xfrm>
          <a:prstGeom prst="rect">
            <a:avLst/>
          </a:prstGeom>
          <a:noFill/>
        </p:spPr>
        <p:txBody>
          <a:bodyPr wrap="square" rtlCol="0">
            <a:spAutoFit/>
          </a:bodyPr>
          <a:lstStyle/>
          <a:p>
            <a:r>
              <a:rPr lang="zh-CN" altLang="en-US">
                <a:solidFill>
                  <a:srgbClr val="D53A3A"/>
                </a:solidFill>
                <a:effectLst/>
              </a:rPr>
              <a:t>工商银行 农业银行 中国银行</a:t>
            </a:r>
          </a:p>
          <a:p>
            <a:r>
              <a:rPr lang="zh-CN" altLang="en-US">
                <a:solidFill>
                  <a:srgbClr val="D53A3A"/>
                </a:solidFill>
                <a:effectLst/>
              </a:rPr>
              <a:t>建设银行 交通银行 邮储银行</a:t>
            </a:r>
          </a:p>
          <a:p>
            <a:r>
              <a:rPr lang="zh-CN" altLang="en-US">
                <a:solidFill>
                  <a:srgbClr val="D53A3A"/>
                </a:solidFill>
                <a:effectLst/>
              </a:rPr>
              <a:t>兴业银行 光大银行 桂林银行</a:t>
            </a:r>
          </a:p>
          <a:p>
            <a:r>
              <a:rPr lang="zh-CN" altLang="en-US">
                <a:solidFill>
                  <a:srgbClr val="D53A3A"/>
                </a:solidFill>
                <a:effectLst/>
              </a:rPr>
              <a:t>柳州银行 北部湾银行 农信社</a:t>
            </a:r>
          </a:p>
        </p:txBody>
      </p:sp>
      <p:sp>
        <p:nvSpPr>
          <p:cNvPr id="3" name="文本框 2"/>
          <p:cNvSpPr txBox="1"/>
          <p:nvPr/>
        </p:nvSpPr>
        <p:spPr>
          <a:xfrm>
            <a:off x="3919220" y="749300"/>
            <a:ext cx="4166870" cy="5219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CN" altLang="en-US" sz="2800"/>
              <a:t>城乡居民社保费缴费渠道</a:t>
            </a:r>
          </a:p>
        </p:txBody>
      </p:sp>
      <p:pic>
        <p:nvPicPr>
          <p:cNvPr id="4" name="内容占位符 3"/>
          <p:cNvPicPr>
            <a:picLocks noGrp="1" noChangeAspect="1"/>
          </p:cNvPicPr>
          <p:nvPr>
            <p:ph idx="1"/>
          </p:nvPr>
        </p:nvPicPr>
        <p:blipFill>
          <a:blip r:embed="rId3" cstate="print"/>
          <a:stretch>
            <a:fillRect/>
          </a:stretch>
        </p:blipFill>
        <p:spPr>
          <a:xfrm>
            <a:off x="51435" y="1872615"/>
            <a:ext cx="1349375" cy="555625"/>
          </a:xfrm>
          <a:prstGeom prst="rect">
            <a:avLst/>
          </a:prstGeom>
        </p:spPr>
      </p:pic>
      <p:pic>
        <p:nvPicPr>
          <p:cNvPr id="5" name="图片 4"/>
          <p:cNvPicPr>
            <a:picLocks noChangeAspect="1"/>
          </p:cNvPicPr>
          <p:nvPr/>
        </p:nvPicPr>
        <p:blipFill>
          <a:blip r:embed="rId4" cstate="print"/>
          <a:stretch>
            <a:fillRect/>
          </a:stretch>
        </p:blipFill>
        <p:spPr>
          <a:xfrm>
            <a:off x="52705" y="2663190"/>
            <a:ext cx="1348105" cy="560070"/>
          </a:xfrm>
          <a:prstGeom prst="rect">
            <a:avLst/>
          </a:prstGeom>
        </p:spPr>
      </p:pic>
      <p:pic>
        <p:nvPicPr>
          <p:cNvPr id="6" name="图片 5"/>
          <p:cNvPicPr>
            <a:picLocks noChangeAspect="1"/>
          </p:cNvPicPr>
          <p:nvPr/>
        </p:nvPicPr>
        <p:blipFill>
          <a:blip r:embed="rId5" cstate="print"/>
          <a:stretch>
            <a:fillRect/>
          </a:stretch>
        </p:blipFill>
        <p:spPr>
          <a:xfrm>
            <a:off x="52705" y="3388360"/>
            <a:ext cx="1348740" cy="575310"/>
          </a:xfrm>
          <a:prstGeom prst="rect">
            <a:avLst/>
          </a:prstGeom>
        </p:spPr>
      </p:pic>
      <p:pic>
        <p:nvPicPr>
          <p:cNvPr id="10" name="图片 9"/>
          <p:cNvPicPr>
            <a:picLocks noChangeAspect="1"/>
          </p:cNvPicPr>
          <p:nvPr/>
        </p:nvPicPr>
        <p:blipFill>
          <a:blip r:embed="rId6" cstate="print"/>
          <a:stretch>
            <a:fillRect/>
          </a:stretch>
        </p:blipFill>
        <p:spPr>
          <a:xfrm>
            <a:off x="4756150" y="4647565"/>
            <a:ext cx="1458595" cy="501015"/>
          </a:xfrm>
          <a:prstGeom prst="rect">
            <a:avLst/>
          </a:prstGeom>
        </p:spPr>
      </p:pic>
      <p:pic>
        <p:nvPicPr>
          <p:cNvPr id="15" name="图片 14"/>
          <p:cNvPicPr>
            <a:picLocks noChangeAspect="1"/>
          </p:cNvPicPr>
          <p:nvPr/>
        </p:nvPicPr>
        <p:blipFill>
          <a:blip r:embed="rId7" cstate="print"/>
          <a:stretch>
            <a:fillRect/>
          </a:stretch>
        </p:blipFill>
        <p:spPr>
          <a:xfrm>
            <a:off x="4756150" y="5503545"/>
            <a:ext cx="1457960" cy="396240"/>
          </a:xfrm>
          <a:prstGeom prst="rect">
            <a:avLst/>
          </a:prstGeom>
        </p:spPr>
      </p:pic>
      <p:sp>
        <p:nvSpPr>
          <p:cNvPr id="17" name="文本框 16"/>
          <p:cNvSpPr txBox="1"/>
          <p:nvPr/>
        </p:nvSpPr>
        <p:spPr>
          <a:xfrm>
            <a:off x="6602095" y="4713605"/>
            <a:ext cx="2427605" cy="368300"/>
          </a:xfrm>
          <a:prstGeom prst="rect">
            <a:avLst/>
          </a:prstGeom>
          <a:noFill/>
        </p:spPr>
        <p:txBody>
          <a:bodyPr wrap="square" rtlCol="0">
            <a:spAutoFit/>
          </a:bodyPr>
          <a:lstStyle/>
          <a:p>
            <a:r>
              <a:rPr lang="en-US" altLang="zh-CN"/>
              <a:t>1650</a:t>
            </a:r>
            <a:r>
              <a:rPr lang="zh-CN" altLang="en-US"/>
              <a:t>台移动</a:t>
            </a:r>
            <a:r>
              <a:rPr lang="en-US" altLang="zh-CN"/>
              <a:t>POS</a:t>
            </a:r>
            <a:r>
              <a:rPr lang="zh-CN" altLang="en-US"/>
              <a:t>机</a:t>
            </a:r>
          </a:p>
        </p:txBody>
      </p:sp>
      <p:sp>
        <p:nvSpPr>
          <p:cNvPr id="18" name="文本框 17"/>
          <p:cNvSpPr txBox="1"/>
          <p:nvPr/>
        </p:nvSpPr>
        <p:spPr>
          <a:xfrm>
            <a:off x="6602095" y="5531485"/>
            <a:ext cx="2417445" cy="368300"/>
          </a:xfrm>
          <a:prstGeom prst="rect">
            <a:avLst/>
          </a:prstGeom>
          <a:noFill/>
        </p:spPr>
        <p:txBody>
          <a:bodyPr wrap="square" rtlCol="0">
            <a:spAutoFit/>
          </a:bodyPr>
          <a:lstStyle/>
          <a:p>
            <a:r>
              <a:rPr lang="en-US" altLang="zh-CN"/>
              <a:t>500</a:t>
            </a:r>
            <a:r>
              <a:rPr lang="zh-CN" altLang="en-US"/>
              <a:t>家农村金融网点</a:t>
            </a:r>
          </a:p>
        </p:txBody>
      </p:sp>
      <p:sp>
        <p:nvSpPr>
          <p:cNvPr id="29" name="文本框 28"/>
          <p:cNvSpPr txBox="1"/>
          <p:nvPr/>
        </p:nvSpPr>
        <p:spPr>
          <a:xfrm>
            <a:off x="116840" y="44450"/>
            <a:ext cx="4405630" cy="583565"/>
          </a:xfrm>
          <a:prstGeom prst="rect">
            <a:avLst/>
          </a:prstGeom>
          <a:noFill/>
        </p:spPr>
        <p:txBody>
          <a:bodyPr wrap="none" rtlCol="0" anchor="t">
            <a:spAutoFit/>
          </a:bodyPr>
          <a:lstStyle/>
          <a:p>
            <a:r>
              <a:rPr lang="en-US" sz="3200">
                <a:solidFill>
                  <a:schemeClr val="tx1"/>
                </a:solidFill>
                <a:latin typeface="+mj-ea"/>
                <a:ea typeface="+mj-ea"/>
                <a:cs typeface="黑体" panose="02010609060101010101" charset="-122"/>
                <a:sym typeface="+mn-ea"/>
              </a:rPr>
              <a:t>2.2</a:t>
            </a:r>
            <a:r>
              <a:rPr lang="zh-CN" altLang="en-US" sz="3200">
                <a:solidFill>
                  <a:schemeClr val="tx1"/>
                </a:solidFill>
                <a:latin typeface="+mj-ea"/>
                <a:ea typeface="+mj-ea"/>
                <a:cs typeface="黑体" panose="02010609060101010101" charset="-122"/>
                <a:sym typeface="+mn-ea"/>
              </a:rPr>
              <a:t>城乡居民社保费征缴</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randombar(horizontal)">
                                      <p:cBhvr>
                                        <p:cTn id="24" dur="500"/>
                                        <p:tgtEl>
                                          <p:spTgt spid="207"/>
                                        </p:tgtEl>
                                      </p:cBhvr>
                                    </p:animEffect>
                                  </p:childTnLst>
                                </p:cTn>
                              </p:par>
                              <p:par>
                                <p:cTn id="25" presetID="14" presetClass="entr" presetSubtype="1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randombar(horizontal)">
                                      <p:cBhvr>
                                        <p:cTn id="27" dur="500"/>
                                        <p:tgtEl>
                                          <p:spTgt spid="4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8"/>
                                        </p:tgtEl>
                                        <p:attrNameLst>
                                          <p:attrName>style.visibility</p:attrName>
                                        </p:attrNameLst>
                                      </p:cBhvr>
                                      <p:to>
                                        <p:strVal val="visible"/>
                                      </p:to>
                                    </p:set>
                                    <p:animEffect transition="in" filter="randombar(horizontal)">
                                      <p:cBhvr>
                                        <p:cTn id="41" dur="500"/>
                                        <p:tgtEl>
                                          <p:spTgt spid="208"/>
                                        </p:tgtEl>
                                      </p:cBhvr>
                                    </p:animEffect>
                                  </p:childTnLst>
                                </p:cTn>
                              </p:par>
                              <p:par>
                                <p:cTn id="42" presetID="14" presetClass="entr" presetSubtype="1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randombar(horizontal)">
                                      <p:cBhvr>
                                        <p:cTn id="47" dur="500"/>
                                        <p:tgtEl>
                                          <p:spTgt spid="7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randombar(horizontal)">
                                      <p:cBhvr>
                                        <p:cTn id="53" dur="500"/>
                                        <p:tgtEl>
                                          <p:spTgt spid="77"/>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06"/>
                                        </p:tgtEl>
                                        <p:attrNameLst>
                                          <p:attrName>style.visibility</p:attrName>
                                        </p:attrNameLst>
                                      </p:cBhvr>
                                      <p:to>
                                        <p:strVal val="visible"/>
                                      </p:to>
                                    </p:set>
                                    <p:animEffect transition="in" filter="randombar(horizontal)">
                                      <p:cBhvr>
                                        <p:cTn id="62" dur="500"/>
                                        <p:tgtEl>
                                          <p:spTgt spid="206"/>
                                        </p:tgtEl>
                                      </p:cBhvr>
                                    </p:animEffect>
                                  </p:childTnLst>
                                </p:cTn>
                              </p:par>
                              <p:par>
                                <p:cTn id="63" presetID="14" presetClass="entr" presetSubtype="1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randombar(horizontal)">
                                      <p:cBhvr>
                                        <p:cTn id="65" dur="500"/>
                                        <p:tgtEl>
                                          <p:spTgt spid="4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randombar(horizontal)">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05"/>
                                        </p:tgtEl>
                                        <p:attrNameLst>
                                          <p:attrName>style.visibility</p:attrName>
                                        </p:attrNameLst>
                                      </p:cBhvr>
                                      <p:to>
                                        <p:strVal val="visible"/>
                                      </p:to>
                                    </p:set>
                                    <p:animEffect transition="in" filter="randombar(horizontal)">
                                      <p:cBhvr>
                                        <p:cTn id="79" dur="500"/>
                                        <p:tgtEl>
                                          <p:spTgt spid="205"/>
                                        </p:tgtEl>
                                      </p:cBhvr>
                                    </p:animEffect>
                                  </p:childTnLst>
                                </p:cTn>
                              </p:par>
                              <p:par>
                                <p:cTn id="80" presetID="14" presetClass="entr" presetSubtype="1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randombar(horizontal)">
                                      <p:cBhvr>
                                        <p:cTn id="82" dur="500"/>
                                        <p:tgtEl>
                                          <p:spTgt spid="4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randombar(horizontal)">
                                      <p:cBhvr>
                                        <p:cTn id="85" dur="500"/>
                                        <p:tgtEl>
                                          <p:spTgt spid="81"/>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randombar(horizontal)">
                                      <p:cBhvr>
                                        <p:cTn id="88" dur="500"/>
                                        <p:tgtEl>
                                          <p:spTgt spid="8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ppt_x"/>
                                          </p:val>
                                        </p:tav>
                                        <p:tav tm="100000">
                                          <p:val>
                                            <p:strVal val="#ppt_x"/>
                                          </p:val>
                                        </p:tav>
                                      </p:tavLst>
                                    </p:anim>
                                    <p:anim calcmode="lin" valueType="num">
                                      <p:cBhvr additive="base">
                                        <p:cTn id="118" dur="500" fill="hold"/>
                                        <p:tgtEl>
                                          <p:spTgt spid="1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bldLvl="0" animBg="1"/>
      <p:bldP spid="43" grpId="0"/>
      <p:bldP spid="44" grpId="0"/>
      <p:bldP spid="45" grpId="0" bldLvl="0" animBg="1"/>
      <p:bldP spid="48" grpId="0"/>
      <p:bldP spid="77" grpId="0"/>
      <p:bldP spid="78" grpId="0" bldLvl="0" animBg="1"/>
      <p:bldP spid="80" grpId="0"/>
      <p:bldP spid="81" grpId="0" bldLvl="0" animBg="1"/>
      <p:bldP spid="205" grpId="0" bldLvl="0" animBg="1"/>
      <p:bldP spid="206" grpId="0" bldLvl="0" animBg="1"/>
      <p:bldP spid="207" grpId="0" bldLvl="0" animBg="1"/>
      <p:bldP spid="208" grpId="0" bldLvl="0" animBg="1"/>
      <p:bldP spid="2"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23"/>
          <p:cNvPicPr>
            <a:picLocks noChangeAspect="1"/>
          </p:cNvPicPr>
          <p:nvPr/>
        </p:nvPicPr>
        <p:blipFill>
          <a:blip r:embed="rId3" cstate="print"/>
          <a:stretch>
            <a:fillRect/>
          </a:stretch>
        </p:blipFill>
        <p:spPr>
          <a:xfrm>
            <a:off x="3175" y="-635"/>
            <a:ext cx="4870450" cy="6859270"/>
          </a:xfrm>
          <a:prstGeom prst="rect">
            <a:avLst/>
          </a:prstGeom>
        </p:spPr>
      </p:pic>
      <p:sp>
        <p:nvSpPr>
          <p:cNvPr id="5" name="椭圆 4"/>
          <p:cNvSpPr/>
          <p:nvPr/>
        </p:nvSpPr>
        <p:spPr>
          <a:xfrm>
            <a:off x="776605" y="5995670"/>
            <a:ext cx="1323975" cy="581025"/>
          </a:xfrm>
          <a:prstGeom prst="ellipse">
            <a:avLst/>
          </a:prstGeom>
          <a:noFill/>
          <a:ln>
            <a:solidFill>
              <a:srgbClr val="C00000"/>
            </a:solidFill>
          </a:ln>
          <a:extLst>
            <a:ext uri="{909E8E84-426E-40DD-AFC4-6F175D3DCCD1}">
              <a14:hiddenFill xmlns=""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6" name="图片 5" descr="微信图片_2020090815185414"/>
          <p:cNvPicPr>
            <a:picLocks noChangeAspect="1"/>
          </p:cNvPicPr>
          <p:nvPr/>
        </p:nvPicPr>
        <p:blipFill>
          <a:blip r:embed="rId4" cstate="print"/>
          <a:stretch>
            <a:fillRect/>
          </a:stretch>
        </p:blipFill>
        <p:spPr>
          <a:xfrm>
            <a:off x="7403465" y="-635"/>
            <a:ext cx="4765675" cy="6859270"/>
          </a:xfrm>
          <a:prstGeom prst="rect">
            <a:avLst/>
          </a:prstGeom>
        </p:spPr>
      </p:pic>
      <p:sp>
        <p:nvSpPr>
          <p:cNvPr id="7" name="椭圆 6"/>
          <p:cNvSpPr/>
          <p:nvPr/>
        </p:nvSpPr>
        <p:spPr>
          <a:xfrm>
            <a:off x="7720330" y="4290695"/>
            <a:ext cx="1885950" cy="342900"/>
          </a:xfrm>
          <a:prstGeom prst="ellipse">
            <a:avLst/>
          </a:prstGeom>
          <a:noFill/>
          <a:ln>
            <a:solidFill>
              <a:srgbClr val="C0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
        <p:nvSpPr>
          <p:cNvPr id="11" name="圆角矩形 10"/>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8"/>
          <p:cNvSpPr txBox="1"/>
          <p:nvPr/>
        </p:nvSpPr>
        <p:spPr>
          <a:xfrm>
            <a:off x="5262880" y="1671320"/>
            <a:ext cx="1665605" cy="1814830"/>
          </a:xfrm>
          <a:prstGeom prst="rect">
            <a:avLst/>
          </a:prstGeom>
          <a:noFill/>
        </p:spPr>
        <p:txBody>
          <a:bodyPr wrap="square" rtlCol="0">
            <a:spAutoFit/>
          </a:bodyPr>
          <a:lstStyle/>
          <a:p>
            <a:r>
              <a:rPr lang="zh-CN" altLang="en-US" sz="2800" dirty="0">
                <a:latin typeface="+mj-ea"/>
                <a:ea typeface="+mj-ea"/>
                <a:cs typeface="+mj-ea"/>
              </a:rPr>
              <a:t>广西税务</a:t>
            </a:r>
            <a:r>
              <a:rPr lang="en-US" altLang="zh-CN" sz="2800" dirty="0">
                <a:latin typeface="+mj-ea"/>
                <a:ea typeface="+mj-ea"/>
                <a:cs typeface="+mj-ea"/>
              </a:rPr>
              <a:t>12366</a:t>
            </a:r>
            <a:r>
              <a:rPr lang="zh-CN" altLang="en-US" sz="2800" dirty="0">
                <a:latin typeface="+mj-ea"/>
                <a:ea typeface="+mj-ea"/>
                <a:cs typeface="+mj-ea"/>
              </a:rPr>
              <a:t>微信公众号缴费操作</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9081537182"/>
          <p:cNvPicPr>
            <a:picLocks noChangeAspect="1"/>
          </p:cNvPicPr>
          <p:nvPr/>
        </p:nvPicPr>
        <p:blipFill>
          <a:blip r:embed="rId3" cstate="print"/>
          <a:srcRect b="-7451"/>
          <a:stretch>
            <a:fillRect/>
          </a:stretch>
        </p:blipFill>
        <p:spPr>
          <a:xfrm>
            <a:off x="51435" y="-25400"/>
            <a:ext cx="4878070" cy="7353935"/>
          </a:xfrm>
          <a:prstGeom prst="rect">
            <a:avLst/>
          </a:prstGeom>
        </p:spPr>
      </p:pic>
      <p:pic>
        <p:nvPicPr>
          <p:cNvPr id="6" name="图片 5" descr="微信图片_2020090815185422"/>
          <p:cNvPicPr>
            <a:picLocks noChangeAspect="1"/>
          </p:cNvPicPr>
          <p:nvPr/>
        </p:nvPicPr>
        <p:blipFill>
          <a:blip r:embed="rId4" cstate="print"/>
          <a:stretch>
            <a:fillRect/>
          </a:stretch>
        </p:blipFill>
        <p:spPr>
          <a:xfrm>
            <a:off x="7212330" y="-25400"/>
            <a:ext cx="4756150" cy="6908165"/>
          </a:xfrm>
          <a:prstGeom prst="rect">
            <a:avLst/>
          </a:prstGeom>
        </p:spPr>
      </p:pic>
      <p:sp>
        <p:nvSpPr>
          <p:cNvPr id="7" name="椭圆 6"/>
          <p:cNvSpPr/>
          <p:nvPr/>
        </p:nvSpPr>
        <p:spPr>
          <a:xfrm>
            <a:off x="9520555" y="1319530"/>
            <a:ext cx="2447925" cy="71437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24610" y="4189730"/>
            <a:ext cx="2200275" cy="645160"/>
          </a:xfrm>
          <a:prstGeom prst="rect">
            <a:avLst/>
          </a:prstGeom>
          <a:noFill/>
        </p:spPr>
        <p:txBody>
          <a:bodyPr wrap="square" rtlCol="0">
            <a:spAutoFit/>
          </a:bodyPr>
          <a:lstStyle/>
          <a:p>
            <a:r>
              <a:rPr lang="zh-CN" altLang="en-US"/>
              <a:t>输入本人身份证号码进行身份认证</a:t>
            </a:r>
          </a:p>
        </p:txBody>
      </p:sp>
      <p:sp>
        <p:nvSpPr>
          <p:cNvPr id="9" name="文本框 8"/>
          <p:cNvSpPr txBox="1"/>
          <p:nvPr/>
        </p:nvSpPr>
        <p:spPr>
          <a:xfrm>
            <a:off x="8658860" y="5294630"/>
            <a:ext cx="1809750" cy="645160"/>
          </a:xfrm>
          <a:prstGeom prst="rect">
            <a:avLst/>
          </a:prstGeom>
          <a:noFill/>
        </p:spPr>
        <p:txBody>
          <a:bodyPr wrap="square" rtlCol="0">
            <a:spAutoFit/>
          </a:bodyPr>
          <a:lstStyle/>
          <a:p>
            <a:r>
              <a:rPr lang="zh-CN" altLang="en-US"/>
              <a:t>选择自主缴费或代他人缴费</a:t>
            </a:r>
          </a:p>
        </p:txBody>
      </p:sp>
      <p:sp>
        <p:nvSpPr>
          <p:cNvPr id="10" name="圆角矩形 9"/>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8"/>
          <p:cNvSpPr txBox="1"/>
          <p:nvPr/>
        </p:nvSpPr>
        <p:spPr>
          <a:xfrm>
            <a:off x="5262880" y="1671320"/>
            <a:ext cx="1665605" cy="1814830"/>
          </a:xfrm>
          <a:prstGeom prst="rect">
            <a:avLst/>
          </a:prstGeom>
          <a:noFill/>
        </p:spPr>
        <p:txBody>
          <a:bodyPr wrap="square" rtlCol="0">
            <a:spAutoFit/>
          </a:bodyPr>
          <a:lstStyle/>
          <a:p>
            <a:r>
              <a:rPr lang="zh-CN" altLang="en-US" sz="2800" dirty="0">
                <a:latin typeface="+mj-ea"/>
                <a:ea typeface="+mj-ea"/>
                <a:cs typeface="+mj-ea"/>
              </a:rPr>
              <a:t>广西税务</a:t>
            </a:r>
            <a:r>
              <a:rPr lang="en-US" altLang="zh-CN" sz="2800" dirty="0">
                <a:latin typeface="+mj-ea"/>
                <a:ea typeface="+mj-ea"/>
                <a:cs typeface="+mj-ea"/>
              </a:rPr>
              <a:t>12366</a:t>
            </a:r>
            <a:r>
              <a:rPr lang="zh-CN" altLang="en-US" sz="2800" dirty="0">
                <a:latin typeface="+mj-ea"/>
                <a:ea typeface="+mj-ea"/>
                <a:cs typeface="+mj-ea"/>
              </a:rPr>
              <a:t>微信公众号缴费操作</a:t>
            </a:r>
          </a:p>
        </p:txBody>
      </p:sp>
      <p:pic>
        <p:nvPicPr>
          <p:cNvPr id="12"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20090815185421"/>
          <p:cNvPicPr>
            <a:picLocks noChangeAspect="1"/>
          </p:cNvPicPr>
          <p:nvPr/>
        </p:nvPicPr>
        <p:blipFill>
          <a:blip r:embed="rId3" cstate="print"/>
          <a:stretch>
            <a:fillRect/>
          </a:stretch>
        </p:blipFill>
        <p:spPr>
          <a:xfrm>
            <a:off x="22225" y="3810"/>
            <a:ext cx="4641850" cy="6850380"/>
          </a:xfrm>
          <a:prstGeom prst="rect">
            <a:avLst/>
          </a:prstGeom>
        </p:spPr>
      </p:pic>
      <p:sp>
        <p:nvSpPr>
          <p:cNvPr id="8" name="椭圆 7"/>
          <p:cNvSpPr/>
          <p:nvPr/>
        </p:nvSpPr>
        <p:spPr>
          <a:xfrm>
            <a:off x="1881505" y="5919470"/>
            <a:ext cx="2990850" cy="638175"/>
          </a:xfrm>
          <a:prstGeom prst="ellipse">
            <a:avLst/>
          </a:prstGeom>
          <a:noFill/>
          <a:ln>
            <a:solidFill>
              <a:srgbClr val="C00000"/>
            </a:solidFill>
          </a:ln>
          <a:extLst>
            <a:ext uri="{909E8E84-426E-40DD-AFC4-6F175D3DCCD1}">
              <a14:hiddenFill xmlns=""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2880" y="1671320"/>
            <a:ext cx="1665605" cy="1814830"/>
          </a:xfrm>
          <a:prstGeom prst="rect">
            <a:avLst/>
          </a:prstGeom>
          <a:noFill/>
        </p:spPr>
        <p:txBody>
          <a:bodyPr wrap="square" rtlCol="0">
            <a:spAutoFit/>
          </a:bodyPr>
          <a:lstStyle/>
          <a:p>
            <a:r>
              <a:rPr lang="zh-CN" altLang="en-US" sz="2800">
                <a:latin typeface="+mj-ea"/>
                <a:ea typeface="+mj-ea"/>
                <a:cs typeface="+mj-ea"/>
              </a:rPr>
              <a:t>广西税务</a:t>
            </a:r>
            <a:r>
              <a:rPr lang="en-US" altLang="zh-CN" sz="2800">
                <a:latin typeface="+mj-ea"/>
                <a:ea typeface="+mj-ea"/>
                <a:cs typeface="+mj-ea"/>
              </a:rPr>
              <a:t>12366</a:t>
            </a:r>
            <a:r>
              <a:rPr lang="zh-CN" altLang="en-US" sz="2800">
                <a:latin typeface="+mj-ea"/>
                <a:ea typeface="+mj-ea"/>
                <a:cs typeface="+mj-ea"/>
              </a:rPr>
              <a:t>微信公众号缴费操作</a:t>
            </a:r>
          </a:p>
        </p:txBody>
      </p:sp>
      <p:sp>
        <p:nvSpPr>
          <p:cNvPr id="12" name="文本框 11"/>
          <p:cNvSpPr txBox="1"/>
          <p:nvPr/>
        </p:nvSpPr>
        <p:spPr>
          <a:xfrm>
            <a:off x="1200785" y="3281045"/>
            <a:ext cx="2390775" cy="368300"/>
          </a:xfrm>
          <a:prstGeom prst="rect">
            <a:avLst/>
          </a:prstGeom>
          <a:noFill/>
        </p:spPr>
        <p:txBody>
          <a:bodyPr wrap="square" rtlCol="0">
            <a:spAutoFit/>
          </a:bodyPr>
          <a:lstStyle/>
          <a:p>
            <a:r>
              <a:rPr lang="zh-CN" altLang="en-US"/>
              <a:t>输入缴费人身份信息</a:t>
            </a:r>
          </a:p>
        </p:txBody>
      </p:sp>
      <p:pic>
        <p:nvPicPr>
          <p:cNvPr id="13" name="图片 12" descr="96ed5bc0414fabc01d49d4f21a91581"/>
          <p:cNvPicPr>
            <a:picLocks noChangeAspect="1"/>
          </p:cNvPicPr>
          <p:nvPr/>
        </p:nvPicPr>
        <p:blipFill>
          <a:blip r:embed="rId4" cstate="print"/>
          <a:stretch>
            <a:fillRect/>
          </a:stretch>
        </p:blipFill>
        <p:spPr>
          <a:xfrm>
            <a:off x="7727950" y="3810"/>
            <a:ext cx="4641850" cy="6850380"/>
          </a:xfrm>
          <a:prstGeom prst="rect">
            <a:avLst/>
          </a:prstGeom>
        </p:spPr>
      </p:pic>
      <p:sp>
        <p:nvSpPr>
          <p:cNvPr id="2" name="椭圆 1"/>
          <p:cNvSpPr/>
          <p:nvPr/>
        </p:nvSpPr>
        <p:spPr>
          <a:xfrm>
            <a:off x="9242425" y="3345815"/>
            <a:ext cx="1788795" cy="54165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8"/>
          <p:cNvSpPr txBox="1"/>
          <p:nvPr/>
        </p:nvSpPr>
        <p:spPr>
          <a:xfrm>
            <a:off x="5262880" y="1671320"/>
            <a:ext cx="1665605" cy="1814830"/>
          </a:xfrm>
          <a:prstGeom prst="rect">
            <a:avLst/>
          </a:prstGeom>
          <a:noFill/>
        </p:spPr>
        <p:txBody>
          <a:bodyPr wrap="square" rtlCol="0">
            <a:spAutoFit/>
          </a:bodyPr>
          <a:lstStyle/>
          <a:p>
            <a:r>
              <a:rPr lang="zh-CN" altLang="en-US" sz="2800" dirty="0">
                <a:latin typeface="+mj-ea"/>
                <a:ea typeface="+mj-ea"/>
                <a:cs typeface="+mj-ea"/>
              </a:rPr>
              <a:t>广西税务</a:t>
            </a:r>
            <a:r>
              <a:rPr lang="en-US" altLang="zh-CN" sz="2800" dirty="0">
                <a:latin typeface="+mj-ea"/>
                <a:ea typeface="+mj-ea"/>
                <a:cs typeface="+mj-ea"/>
              </a:rPr>
              <a:t>12366</a:t>
            </a:r>
            <a:r>
              <a:rPr lang="zh-CN" altLang="en-US" sz="2800" dirty="0">
                <a:latin typeface="+mj-ea"/>
                <a:ea typeface="+mj-ea"/>
                <a:cs typeface="+mj-ea"/>
              </a:rPr>
              <a:t>微信公众号缴费操作</a:t>
            </a:r>
          </a:p>
        </p:txBody>
      </p:sp>
      <p:pic>
        <p:nvPicPr>
          <p:cNvPr id="15"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200908153718"/>
          <p:cNvPicPr>
            <a:picLocks noChangeAspect="1"/>
          </p:cNvPicPr>
          <p:nvPr/>
        </p:nvPicPr>
        <p:blipFill>
          <a:blip r:embed="rId3" cstate="print"/>
          <a:stretch>
            <a:fillRect/>
          </a:stretch>
        </p:blipFill>
        <p:spPr>
          <a:xfrm>
            <a:off x="22225" y="36830"/>
            <a:ext cx="4641850" cy="6802120"/>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814830"/>
          </a:xfrm>
          <a:prstGeom prst="rect">
            <a:avLst/>
          </a:prstGeom>
          <a:noFill/>
        </p:spPr>
        <p:txBody>
          <a:bodyPr wrap="square" rtlCol="0">
            <a:spAutoFit/>
          </a:bodyPr>
          <a:lstStyle/>
          <a:p>
            <a:r>
              <a:rPr lang="zh-CN" altLang="en-US" sz="2800">
                <a:latin typeface="+mj-ea"/>
                <a:ea typeface="+mj-ea"/>
                <a:cs typeface="+mj-ea"/>
              </a:rPr>
              <a:t>广西税务</a:t>
            </a:r>
            <a:r>
              <a:rPr lang="en-US" altLang="zh-CN" sz="2800">
                <a:latin typeface="+mj-ea"/>
                <a:ea typeface="+mj-ea"/>
                <a:cs typeface="+mj-ea"/>
              </a:rPr>
              <a:t>12366</a:t>
            </a:r>
            <a:r>
              <a:rPr lang="zh-CN" altLang="en-US" sz="2800">
                <a:latin typeface="+mj-ea"/>
                <a:ea typeface="+mj-ea"/>
                <a:cs typeface="+mj-ea"/>
              </a:rPr>
              <a:t>微信公众号缴费操作</a:t>
            </a:r>
          </a:p>
        </p:txBody>
      </p:sp>
      <p:pic>
        <p:nvPicPr>
          <p:cNvPr id="7" name="图片 6" descr="微信图片_2020090815185419"/>
          <p:cNvPicPr>
            <a:picLocks noChangeAspect="1"/>
          </p:cNvPicPr>
          <p:nvPr/>
        </p:nvPicPr>
        <p:blipFill>
          <a:blip r:embed="rId4" cstate="print"/>
          <a:stretch>
            <a:fillRect/>
          </a:stretch>
        </p:blipFill>
        <p:spPr>
          <a:xfrm>
            <a:off x="7518400" y="-48895"/>
            <a:ext cx="4641850" cy="6887845"/>
          </a:xfrm>
          <a:prstGeom prst="rect">
            <a:avLst/>
          </a:prstGeom>
        </p:spPr>
      </p:pic>
      <p:sp>
        <p:nvSpPr>
          <p:cNvPr id="2" name="椭圆 1"/>
          <p:cNvSpPr/>
          <p:nvPr/>
        </p:nvSpPr>
        <p:spPr>
          <a:xfrm>
            <a:off x="2465070" y="2475865"/>
            <a:ext cx="2310765" cy="170116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006330" y="4602480"/>
            <a:ext cx="1720850" cy="75438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5890" y="4351655"/>
            <a:ext cx="4639945" cy="922020"/>
          </a:xfrm>
          <a:prstGeom prst="rect">
            <a:avLst/>
          </a:prstGeom>
          <a:noFill/>
        </p:spPr>
        <p:txBody>
          <a:bodyPr wrap="square" rtlCol="0">
            <a:spAutoFit/>
          </a:bodyPr>
          <a:lstStyle/>
          <a:p>
            <a:r>
              <a:rPr lang="zh-CN" altLang="en-US"/>
              <a:t>核实缴费险种</a:t>
            </a:r>
            <a:r>
              <a:rPr lang="en-US" altLang="zh-CN"/>
              <a:t>-</a:t>
            </a:r>
            <a:r>
              <a:rPr lang="zh-CN" altLang="en-US"/>
              <a:t>医疗保险</a:t>
            </a:r>
          </a:p>
          <a:p>
            <a:r>
              <a:rPr lang="zh-CN" altLang="en-US"/>
              <a:t>社保经办机构</a:t>
            </a:r>
            <a:r>
              <a:rPr lang="en-US" altLang="zh-CN"/>
              <a:t>-</a:t>
            </a:r>
            <a:r>
              <a:rPr lang="zh-CN" altLang="en-US"/>
              <a:t>南宁市社保局或各县区医保局</a:t>
            </a:r>
          </a:p>
          <a:p>
            <a:r>
              <a:rPr lang="zh-CN" altLang="en-US"/>
              <a:t>缴费年度</a:t>
            </a:r>
            <a:r>
              <a:rPr lang="en-US" altLang="zh-CN"/>
              <a:t>2021</a:t>
            </a:r>
          </a:p>
        </p:txBody>
      </p:sp>
      <p:pic>
        <p:nvPicPr>
          <p:cNvPr id="10"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9081537181"/>
          <p:cNvPicPr>
            <a:picLocks noChangeAspect="1"/>
          </p:cNvPicPr>
          <p:nvPr/>
        </p:nvPicPr>
        <p:blipFill>
          <a:blip r:embed="rId3" cstate="print"/>
          <a:stretch>
            <a:fillRect/>
          </a:stretch>
        </p:blipFill>
        <p:spPr>
          <a:xfrm>
            <a:off x="31750" y="-22860"/>
            <a:ext cx="4641850" cy="6828790"/>
          </a:xfrm>
          <a:prstGeom prst="rect">
            <a:avLst/>
          </a:prstGeom>
        </p:spPr>
      </p:pic>
      <p:pic>
        <p:nvPicPr>
          <p:cNvPr id="6" name="图片 5" descr="微信图片_2020090815185416"/>
          <p:cNvPicPr>
            <a:picLocks noChangeAspect="1"/>
          </p:cNvPicPr>
          <p:nvPr/>
        </p:nvPicPr>
        <p:blipFill>
          <a:blip r:embed="rId4" cstate="print"/>
          <a:stretch>
            <a:fillRect/>
          </a:stretch>
        </p:blipFill>
        <p:spPr>
          <a:xfrm>
            <a:off x="7461250" y="-55245"/>
            <a:ext cx="4641850" cy="6892925"/>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814830"/>
          </a:xfrm>
          <a:prstGeom prst="rect">
            <a:avLst/>
          </a:prstGeom>
          <a:noFill/>
        </p:spPr>
        <p:txBody>
          <a:bodyPr wrap="square" rtlCol="0">
            <a:spAutoFit/>
          </a:bodyPr>
          <a:lstStyle/>
          <a:p>
            <a:r>
              <a:rPr lang="zh-CN" altLang="en-US" sz="2800">
                <a:latin typeface="+mj-ea"/>
                <a:ea typeface="+mj-ea"/>
                <a:cs typeface="+mj-ea"/>
              </a:rPr>
              <a:t>广西税务</a:t>
            </a:r>
            <a:r>
              <a:rPr lang="en-US" altLang="zh-CN" sz="2800">
                <a:latin typeface="+mj-ea"/>
                <a:ea typeface="+mj-ea"/>
                <a:cs typeface="+mj-ea"/>
              </a:rPr>
              <a:t>12366</a:t>
            </a:r>
            <a:r>
              <a:rPr lang="zh-CN" altLang="en-US" sz="2800">
                <a:latin typeface="+mj-ea"/>
                <a:ea typeface="+mj-ea"/>
                <a:cs typeface="+mj-ea"/>
              </a:rPr>
              <a:t>微信公众号缴费操作</a:t>
            </a:r>
          </a:p>
        </p:txBody>
      </p:sp>
      <p:sp>
        <p:nvSpPr>
          <p:cNvPr id="2" name="椭圆 1"/>
          <p:cNvSpPr/>
          <p:nvPr/>
        </p:nvSpPr>
        <p:spPr>
          <a:xfrm>
            <a:off x="2667635" y="2424430"/>
            <a:ext cx="2214245" cy="266827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155825" y="5895340"/>
            <a:ext cx="2726055" cy="67627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774315" y="5198745"/>
            <a:ext cx="1730375" cy="368300"/>
          </a:xfrm>
          <a:prstGeom prst="rect">
            <a:avLst/>
          </a:prstGeom>
          <a:noFill/>
        </p:spPr>
        <p:txBody>
          <a:bodyPr wrap="square" rtlCol="0">
            <a:spAutoFit/>
          </a:bodyPr>
          <a:lstStyle/>
          <a:p>
            <a:r>
              <a:rPr lang="zh-CN" altLang="en-US"/>
              <a:t>再次核实确认</a:t>
            </a:r>
          </a:p>
        </p:txBody>
      </p:sp>
      <p:pic>
        <p:nvPicPr>
          <p:cNvPr id="10"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15"/>
          <p:cNvPicPr>
            <a:picLocks noChangeAspect="1"/>
          </p:cNvPicPr>
          <p:nvPr/>
        </p:nvPicPr>
        <p:blipFill>
          <a:blip r:embed="rId3" cstate="print"/>
          <a:stretch>
            <a:fillRect/>
          </a:stretch>
        </p:blipFill>
        <p:spPr>
          <a:xfrm>
            <a:off x="-15875" y="-14605"/>
            <a:ext cx="4641850" cy="6887210"/>
          </a:xfrm>
          <a:prstGeom prst="rect">
            <a:avLst/>
          </a:prstGeom>
        </p:spPr>
      </p:pic>
      <p:pic>
        <p:nvPicPr>
          <p:cNvPr id="5" name="图片 4" descr="微信图片_2020090815185413"/>
          <p:cNvPicPr>
            <a:picLocks noChangeAspect="1"/>
          </p:cNvPicPr>
          <p:nvPr/>
        </p:nvPicPr>
        <p:blipFill>
          <a:blip r:embed="rId4" cstate="print"/>
          <a:stretch>
            <a:fillRect/>
          </a:stretch>
        </p:blipFill>
        <p:spPr>
          <a:xfrm>
            <a:off x="7499350" y="-14605"/>
            <a:ext cx="4641850" cy="6887845"/>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814830"/>
          </a:xfrm>
          <a:prstGeom prst="rect">
            <a:avLst/>
          </a:prstGeom>
          <a:noFill/>
        </p:spPr>
        <p:txBody>
          <a:bodyPr wrap="square" rtlCol="0">
            <a:spAutoFit/>
          </a:bodyPr>
          <a:lstStyle/>
          <a:p>
            <a:r>
              <a:rPr lang="zh-CN" altLang="en-US" sz="2800" dirty="0">
                <a:latin typeface="+mj-ea"/>
                <a:ea typeface="+mj-ea"/>
                <a:cs typeface="+mj-ea"/>
              </a:rPr>
              <a:t>广西税务</a:t>
            </a:r>
            <a:r>
              <a:rPr lang="en-US" altLang="zh-CN" sz="2800" dirty="0">
                <a:latin typeface="+mj-ea"/>
                <a:ea typeface="+mj-ea"/>
                <a:cs typeface="+mj-ea"/>
              </a:rPr>
              <a:t>12366</a:t>
            </a:r>
            <a:r>
              <a:rPr lang="zh-CN" altLang="en-US" sz="2800" dirty="0">
                <a:latin typeface="+mj-ea"/>
                <a:ea typeface="+mj-ea"/>
                <a:cs typeface="+mj-ea"/>
              </a:rPr>
              <a:t>微信公众号缴费操作</a:t>
            </a:r>
          </a:p>
        </p:txBody>
      </p:sp>
      <p:pic>
        <p:nvPicPr>
          <p:cNvPr id="1026"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0" y="1193800"/>
            <a:ext cx="12192000" cy="1816100"/>
            <a:chOff x="170694" y="177982"/>
            <a:chExt cx="3936003" cy="781165"/>
          </a:xfrm>
          <a:solidFill>
            <a:srgbClr val="FD482F"/>
          </a:solidFill>
        </p:grpSpPr>
        <p:sp>
          <p:nvSpPr>
            <p:cNvPr id="44" name="等腰三角形 43"/>
            <p:cNvSpPr/>
            <p:nvPr/>
          </p:nvSpPr>
          <p:spPr>
            <a:xfrm>
              <a:off x="1233863" y="177982"/>
              <a:ext cx="355284" cy="35651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等腰三角形 44"/>
            <p:cNvSpPr/>
            <p:nvPr/>
          </p:nvSpPr>
          <p:spPr>
            <a:xfrm flipV="1">
              <a:off x="200258" y="602633"/>
              <a:ext cx="355284" cy="35651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矩形 45"/>
            <p:cNvSpPr/>
            <p:nvPr/>
          </p:nvSpPr>
          <p:spPr>
            <a:xfrm>
              <a:off x="170694" y="261768"/>
              <a:ext cx="3936003" cy="6119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平行四边形 46"/>
            <p:cNvSpPr/>
            <p:nvPr/>
          </p:nvSpPr>
          <p:spPr>
            <a:xfrm>
              <a:off x="376965" y="178257"/>
              <a:ext cx="1036076" cy="779005"/>
            </a:xfrm>
            <a:prstGeom prst="parallelogram">
              <a:avLst>
                <a:gd name="adj" fmla="val 48207"/>
              </a:avLst>
            </a:prstGeom>
          </p:spPr>
          <p:style>
            <a:lnRef idx="1">
              <a:schemeClr val="accent5"/>
            </a:lnRef>
            <a:fillRef idx="2">
              <a:schemeClr val="accent5"/>
            </a:fillRef>
            <a:effectRef idx="1">
              <a:schemeClr val="accent5"/>
            </a:effectRef>
            <a:fontRef idx="minor">
              <a:schemeClr val="dk1"/>
            </a:fontRef>
          </p:style>
          <p:txBody>
            <a:bodyPr lIns="96429" tIns="48214" rIns="96429" bIns="4821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3" name="TextBox 23"/>
          <p:cNvSpPr txBox="1"/>
          <p:nvPr/>
        </p:nvSpPr>
        <p:spPr>
          <a:xfrm>
            <a:off x="2321560" y="1356360"/>
            <a:ext cx="9599930" cy="1406525"/>
          </a:xfrm>
          <a:prstGeom prst="rect">
            <a:avLst/>
          </a:prstGeom>
          <a:noFill/>
          <a:ln w="9525">
            <a:noFill/>
          </a:ln>
        </p:spPr>
        <p:txBody>
          <a:bodyPr wrap="square" lIns="86703" tIns="43352" rIns="86703" bIns="43352">
            <a:spAutoFit/>
          </a:bodyPr>
          <a:lstStyle/>
          <a:p>
            <a:pPr algn="ctr">
              <a:lnSpc>
                <a:spcPct val="130000"/>
              </a:lnSpc>
            </a:pPr>
            <a:r>
              <a:rPr lang="zh-CN" altLang="en-US" sz="6600" b="1" i="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ea typeface="微软雅黑" panose="020B0503020204020204" charset="-122"/>
                <a:sym typeface="Arial" panose="020B0604020202020204" pitchFamily="34" charset="0"/>
              </a:rPr>
              <a:t>目  录</a:t>
            </a:r>
          </a:p>
        </p:txBody>
      </p:sp>
      <p:sp>
        <p:nvSpPr>
          <p:cNvPr id="6" name="文本框 5"/>
          <p:cNvSpPr txBox="1"/>
          <p:nvPr/>
        </p:nvSpPr>
        <p:spPr>
          <a:xfrm>
            <a:off x="4866005" y="3323590"/>
            <a:ext cx="5140960" cy="706755"/>
          </a:xfrm>
          <a:prstGeom prst="rect">
            <a:avLst/>
          </a:prstGeom>
          <a:noFill/>
        </p:spPr>
        <p:txBody>
          <a:bodyPr wrap="square" rtlCol="0">
            <a:spAutoFit/>
          </a:bodyPr>
          <a:lstStyle/>
          <a:p>
            <a:r>
              <a:rPr lang="zh-CN" altLang="en-US" sz="40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第一部分 征缴模式</a:t>
            </a:r>
          </a:p>
        </p:txBody>
      </p:sp>
      <p:sp>
        <p:nvSpPr>
          <p:cNvPr id="7" name="文本框 6"/>
          <p:cNvSpPr txBox="1"/>
          <p:nvPr/>
        </p:nvSpPr>
        <p:spPr>
          <a:xfrm>
            <a:off x="4532630" y="4314825"/>
            <a:ext cx="4867910" cy="706755"/>
          </a:xfrm>
          <a:prstGeom prst="rect">
            <a:avLst/>
          </a:prstGeom>
          <a:noFill/>
        </p:spPr>
        <p:txBody>
          <a:bodyPr wrap="square" rtlCol="0">
            <a:spAutoFit/>
          </a:bodyPr>
          <a:lstStyle/>
          <a:p>
            <a:r>
              <a:rPr lang="zh-CN" altLang="en-US" sz="40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第二部分  缴费渠道</a:t>
            </a:r>
          </a:p>
        </p:txBody>
      </p:sp>
      <p:sp>
        <p:nvSpPr>
          <p:cNvPr id="8" name="文本框 7"/>
          <p:cNvSpPr txBox="1"/>
          <p:nvPr/>
        </p:nvSpPr>
        <p:spPr>
          <a:xfrm>
            <a:off x="4184015" y="5344795"/>
            <a:ext cx="5216525" cy="706755"/>
          </a:xfrm>
          <a:prstGeom prst="rect">
            <a:avLst/>
          </a:prstGeom>
          <a:noFill/>
        </p:spPr>
        <p:txBody>
          <a:bodyPr wrap="square" rtlCol="0">
            <a:spAutoFit/>
          </a:bodyPr>
          <a:lstStyle/>
          <a:p>
            <a:r>
              <a:rPr lang="zh-CN" altLang="en-US" sz="4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第三部分  </a:t>
            </a:r>
            <a:r>
              <a:rPr lang="zh-CN" altLang="en-US" sz="4000" dirty="0" smtClean="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热点问题</a:t>
            </a:r>
            <a:endParaRPr lang="zh-CN" altLang="en-US" sz="4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49" name="Freeform 39"/>
          <p:cNvSpPr>
            <a:spLocks noEditPoints="1"/>
          </p:cNvSpPr>
          <p:nvPr/>
        </p:nvSpPr>
        <p:spPr bwMode="auto">
          <a:xfrm>
            <a:off x="3101340" y="4314825"/>
            <a:ext cx="746760" cy="591185"/>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rgbClr val="2195D5"/>
          </a:solidFill>
          <a:ln>
            <a:noFill/>
          </a:ln>
        </p:spPr>
        <p:txBody>
          <a:bodyPr vert="horz" wrap="square" lIns="68562" tIns="34281" rIns="68562" bIns="34281" numCol="1" anchor="t" anchorCtr="0" compatLnSpc="1"/>
          <a:lstStyle/>
          <a:p>
            <a:endParaRPr lang="zh-CN" altLang="en-US"/>
          </a:p>
        </p:txBody>
      </p:sp>
      <p:sp>
        <p:nvSpPr>
          <p:cNvPr id="38" name="Freeform 28"/>
          <p:cNvSpPr>
            <a:spLocks noEditPoints="1"/>
          </p:cNvSpPr>
          <p:nvPr/>
        </p:nvSpPr>
        <p:spPr bwMode="auto">
          <a:xfrm>
            <a:off x="2699385" y="5431155"/>
            <a:ext cx="745490" cy="534035"/>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2195D5"/>
          </a:solidFill>
          <a:ln>
            <a:noFill/>
          </a:ln>
        </p:spPr>
        <p:txBody>
          <a:bodyPr vert="horz" wrap="square" lIns="68562" tIns="34281" rIns="68562" bIns="34281" numCol="1" anchor="t" anchorCtr="0" compatLnSpc="1"/>
          <a:lstStyle/>
          <a:p>
            <a:endParaRPr lang="zh-CN" altLang="en-US"/>
          </a:p>
        </p:txBody>
      </p:sp>
      <p:sp>
        <p:nvSpPr>
          <p:cNvPr id="37" name="Freeform 27"/>
          <p:cNvSpPr>
            <a:spLocks noEditPoints="1"/>
          </p:cNvSpPr>
          <p:nvPr/>
        </p:nvSpPr>
        <p:spPr bwMode="auto">
          <a:xfrm>
            <a:off x="3444875" y="3448685"/>
            <a:ext cx="739140" cy="581660"/>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rgbClr val="2195D5"/>
          </a:solidFill>
          <a:ln>
            <a:noFill/>
          </a:ln>
        </p:spPr>
        <p:txBody>
          <a:bodyPr vert="horz" wrap="square" lIns="68562" tIns="34281" rIns="68562" bIns="34281" numCol="1" anchor="t" anchorCtr="0" compatLnSpc="1"/>
          <a:lstStyle/>
          <a:p>
            <a:endParaRPr lang="zh-CN" altLang="en-US"/>
          </a:p>
        </p:txBody>
      </p:sp>
      <p:sp>
        <p:nvSpPr>
          <p:cNvPr id="16" name="Freeform 6"/>
          <p:cNvSpPr>
            <a:spLocks noEditPoints="1"/>
          </p:cNvSpPr>
          <p:nvPr/>
        </p:nvSpPr>
        <p:spPr bwMode="auto">
          <a:xfrm>
            <a:off x="1639570" y="1492885"/>
            <a:ext cx="1205230" cy="1134110"/>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rgbClr val="2195D5"/>
          </a:solidFill>
          <a:ln>
            <a:noFill/>
          </a:ln>
        </p:spPr>
        <p:txBody>
          <a:bodyPr vert="horz" wrap="square" lIns="68562" tIns="34281" rIns="68562" bIns="34281" numCol="1" anchor="t" anchorCtr="0" compatLnSpc="1"/>
          <a:lstStyle/>
          <a:p>
            <a:endParaRPr lang="zh-CN" altLang="en-US"/>
          </a:p>
        </p:txBody>
      </p:sp>
      <p:sp>
        <p:nvSpPr>
          <p:cNvPr id="257" name="Freeform 13"/>
          <p:cNvSpPr/>
          <p:nvPr/>
        </p:nvSpPr>
        <p:spPr bwMode="auto">
          <a:xfrm>
            <a:off x="10838815" y="1868805"/>
            <a:ext cx="941705" cy="1141095"/>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rgbClr val="2195D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3"/>
          <p:cNvSpPr/>
          <p:nvPr/>
        </p:nvSpPr>
        <p:spPr bwMode="auto">
          <a:xfrm>
            <a:off x="10205085" y="2565400"/>
            <a:ext cx="1001395" cy="829945"/>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rgbClr val="2195D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11401425" y="3227070"/>
            <a:ext cx="574040" cy="576580"/>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rgbClr val="2195D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90"/>
                                          </p:val>
                                        </p:tav>
                                        <p:tav tm="100000">
                                          <p:val>
                                            <p:fltVal val="0"/>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10"/>
          <p:cNvPicPr>
            <a:picLocks noChangeAspect="1"/>
          </p:cNvPicPr>
          <p:nvPr/>
        </p:nvPicPr>
        <p:blipFill>
          <a:blip r:embed="rId3" cstate="print"/>
          <a:srcRect t="27957"/>
          <a:stretch>
            <a:fillRect/>
          </a:stretch>
        </p:blipFill>
        <p:spPr>
          <a:xfrm>
            <a:off x="22225" y="24765"/>
            <a:ext cx="4641850" cy="6809105"/>
          </a:xfrm>
          <a:prstGeom prst="rect">
            <a:avLst/>
          </a:prstGeom>
        </p:spPr>
      </p:pic>
      <p:pic>
        <p:nvPicPr>
          <p:cNvPr id="5" name="图片 4" descr="微信图片_202009081518549"/>
          <p:cNvPicPr>
            <a:picLocks noChangeAspect="1"/>
          </p:cNvPicPr>
          <p:nvPr/>
        </p:nvPicPr>
        <p:blipFill>
          <a:blip r:embed="rId4" cstate="print"/>
          <a:stretch>
            <a:fillRect/>
          </a:stretch>
        </p:blipFill>
        <p:spPr>
          <a:xfrm>
            <a:off x="7527925" y="-54610"/>
            <a:ext cx="4641850" cy="6888480"/>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微信城市服务缴费操作</a:t>
            </a:r>
          </a:p>
        </p:txBody>
      </p:sp>
      <p:sp>
        <p:nvSpPr>
          <p:cNvPr id="2" name="椭圆 1"/>
          <p:cNvSpPr/>
          <p:nvPr/>
        </p:nvSpPr>
        <p:spPr>
          <a:xfrm>
            <a:off x="3122295" y="2327910"/>
            <a:ext cx="1527810" cy="131508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579360" y="4445635"/>
            <a:ext cx="1470025" cy="48323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图片 4" descr="微信城市服务_副本"/>
          <p:cNvPicPr>
            <a:picLocks noChangeAspect="1" noChangeArrowheads="1"/>
          </p:cNvPicPr>
          <p:nvPr/>
        </p:nvPicPr>
        <p:blipFill>
          <a:blip r:embed="rId5" cstate="print"/>
          <a:srcRect l="-2716" t="17049" b="14374"/>
          <a:stretch>
            <a:fillRect/>
          </a:stretch>
        </p:blipFill>
        <p:spPr bwMode="auto">
          <a:xfrm>
            <a:off x="5250231" y="4770655"/>
            <a:ext cx="1819484" cy="1707147"/>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8"/>
          <p:cNvPicPr>
            <a:picLocks noChangeAspect="1"/>
          </p:cNvPicPr>
          <p:nvPr/>
        </p:nvPicPr>
        <p:blipFill>
          <a:blip r:embed="rId3" cstate="print"/>
          <a:stretch>
            <a:fillRect/>
          </a:stretch>
        </p:blipFill>
        <p:spPr>
          <a:xfrm>
            <a:off x="3175" y="0"/>
            <a:ext cx="4641850" cy="6858000"/>
          </a:xfrm>
          <a:prstGeom prst="rect">
            <a:avLst/>
          </a:prstGeom>
        </p:spPr>
      </p:pic>
      <p:pic>
        <p:nvPicPr>
          <p:cNvPr id="5" name="图片 4" descr="微信图片_202009081518547"/>
          <p:cNvPicPr>
            <a:picLocks noChangeAspect="1"/>
          </p:cNvPicPr>
          <p:nvPr/>
        </p:nvPicPr>
        <p:blipFill>
          <a:blip r:embed="rId4" cstate="print"/>
          <a:stretch>
            <a:fillRect/>
          </a:stretch>
        </p:blipFill>
        <p:spPr>
          <a:xfrm>
            <a:off x="7546975" y="0"/>
            <a:ext cx="4641850" cy="6858000"/>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微信城市服务缴费操作</a:t>
            </a:r>
          </a:p>
        </p:txBody>
      </p:sp>
      <p:sp>
        <p:nvSpPr>
          <p:cNvPr id="2" name="椭圆 1"/>
          <p:cNvSpPr/>
          <p:nvPr/>
        </p:nvSpPr>
        <p:spPr>
          <a:xfrm>
            <a:off x="144780" y="653415"/>
            <a:ext cx="4718050" cy="111188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656830" y="2548890"/>
            <a:ext cx="1285875" cy="42545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图片 4" descr="微信城市服务_副本"/>
          <p:cNvPicPr>
            <a:picLocks noChangeAspect="1" noChangeArrowheads="1"/>
          </p:cNvPicPr>
          <p:nvPr/>
        </p:nvPicPr>
        <p:blipFill>
          <a:blip r:embed="rId5" cstate="print"/>
          <a:srcRect l="-2716" t="17049" b="14374"/>
          <a:stretch>
            <a:fillRect/>
          </a:stretch>
        </p:blipFill>
        <p:spPr bwMode="auto">
          <a:xfrm>
            <a:off x="5230980" y="4741779"/>
            <a:ext cx="1795462" cy="1684608"/>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6"/>
          <p:cNvPicPr>
            <a:picLocks noChangeAspect="1"/>
          </p:cNvPicPr>
          <p:nvPr/>
        </p:nvPicPr>
        <p:blipFill>
          <a:blip r:embed="rId3" cstate="print"/>
          <a:srcRect t="26281"/>
          <a:stretch>
            <a:fillRect/>
          </a:stretch>
        </p:blipFill>
        <p:spPr>
          <a:xfrm>
            <a:off x="41275" y="-9525"/>
            <a:ext cx="4641850" cy="6847840"/>
          </a:xfrm>
          <a:prstGeom prst="rect">
            <a:avLst/>
          </a:prstGeom>
        </p:spPr>
      </p:pic>
      <p:pic>
        <p:nvPicPr>
          <p:cNvPr id="6" name="图片 5" descr="微信图片_202009081518543"/>
          <p:cNvPicPr>
            <a:picLocks noChangeAspect="1"/>
          </p:cNvPicPr>
          <p:nvPr/>
        </p:nvPicPr>
        <p:blipFill>
          <a:blip r:embed="rId4" cstate="print"/>
          <a:srcRect t="3583"/>
          <a:stretch>
            <a:fillRect/>
          </a:stretch>
        </p:blipFill>
        <p:spPr>
          <a:xfrm>
            <a:off x="7518400" y="-52705"/>
            <a:ext cx="4641850" cy="6934200"/>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微信城市服务缴费操作</a:t>
            </a:r>
          </a:p>
        </p:txBody>
      </p:sp>
      <p:sp>
        <p:nvSpPr>
          <p:cNvPr id="2" name="椭圆 1"/>
          <p:cNvSpPr/>
          <p:nvPr/>
        </p:nvSpPr>
        <p:spPr>
          <a:xfrm>
            <a:off x="202565" y="1779905"/>
            <a:ext cx="4389120" cy="105410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600950" y="4091305"/>
            <a:ext cx="4476750" cy="69596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4" descr="微信城市服务_副本"/>
          <p:cNvPicPr>
            <a:picLocks noChangeAspect="1" noChangeArrowheads="1"/>
          </p:cNvPicPr>
          <p:nvPr/>
        </p:nvPicPr>
        <p:blipFill>
          <a:blip r:embed="rId5" cstate="print"/>
          <a:srcRect l="-2716" t="17049" b="14374"/>
          <a:stretch>
            <a:fillRect/>
          </a:stretch>
        </p:blipFill>
        <p:spPr bwMode="auto">
          <a:xfrm>
            <a:off x="5250231" y="4770655"/>
            <a:ext cx="1819484" cy="1707147"/>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4"/>
          <p:cNvPicPr>
            <a:picLocks noChangeAspect="1"/>
          </p:cNvPicPr>
          <p:nvPr/>
        </p:nvPicPr>
        <p:blipFill>
          <a:blip r:embed="rId3" cstate="print"/>
          <a:stretch>
            <a:fillRect/>
          </a:stretch>
        </p:blipFill>
        <p:spPr>
          <a:xfrm>
            <a:off x="7546975" y="13970"/>
            <a:ext cx="4641850" cy="6830060"/>
          </a:xfrm>
          <a:prstGeom prst="rect">
            <a:avLst/>
          </a:prstGeom>
        </p:spPr>
      </p:pic>
      <p:pic>
        <p:nvPicPr>
          <p:cNvPr id="6" name="图片 5" descr="微信图片_202009081518545"/>
          <p:cNvPicPr>
            <a:picLocks noChangeAspect="1"/>
          </p:cNvPicPr>
          <p:nvPr/>
        </p:nvPicPr>
        <p:blipFill>
          <a:blip r:embed="rId4" cstate="print"/>
          <a:srcRect t="30492"/>
          <a:stretch>
            <a:fillRect/>
          </a:stretch>
        </p:blipFill>
        <p:spPr>
          <a:xfrm>
            <a:off x="60325" y="-3175"/>
            <a:ext cx="4641850" cy="6847205"/>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微信城市服务缴费操作</a:t>
            </a:r>
          </a:p>
        </p:txBody>
      </p:sp>
      <p:sp>
        <p:nvSpPr>
          <p:cNvPr id="2" name="椭圆 1"/>
          <p:cNvSpPr/>
          <p:nvPr/>
        </p:nvSpPr>
        <p:spPr>
          <a:xfrm>
            <a:off x="288925" y="139065"/>
            <a:ext cx="3964305" cy="117983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5890" y="4351655"/>
            <a:ext cx="4639945" cy="922020"/>
          </a:xfrm>
          <a:prstGeom prst="rect">
            <a:avLst/>
          </a:prstGeom>
          <a:noFill/>
        </p:spPr>
        <p:txBody>
          <a:bodyPr wrap="square" rtlCol="0">
            <a:spAutoFit/>
          </a:bodyPr>
          <a:lstStyle/>
          <a:p>
            <a:r>
              <a:rPr lang="zh-CN" altLang="en-US"/>
              <a:t>核实缴费险种</a:t>
            </a:r>
            <a:r>
              <a:rPr lang="en-US" altLang="zh-CN"/>
              <a:t>-</a:t>
            </a:r>
            <a:r>
              <a:rPr lang="zh-CN" altLang="en-US"/>
              <a:t>医疗保险</a:t>
            </a:r>
          </a:p>
          <a:p>
            <a:r>
              <a:rPr lang="zh-CN" altLang="en-US"/>
              <a:t>社保经办机构</a:t>
            </a:r>
            <a:r>
              <a:rPr lang="en-US" altLang="zh-CN"/>
              <a:t>-</a:t>
            </a:r>
            <a:r>
              <a:rPr lang="zh-CN" altLang="en-US"/>
              <a:t>南宁市社保局或各县区医保局</a:t>
            </a:r>
          </a:p>
          <a:p>
            <a:r>
              <a:rPr lang="zh-CN" altLang="en-US"/>
              <a:t>缴费年度</a:t>
            </a:r>
            <a:r>
              <a:rPr lang="en-US" altLang="zh-CN"/>
              <a:t>2021</a:t>
            </a:r>
          </a:p>
        </p:txBody>
      </p:sp>
      <p:pic>
        <p:nvPicPr>
          <p:cNvPr id="10" name="图片 4" descr="微信城市服务_副本"/>
          <p:cNvPicPr>
            <a:picLocks noChangeAspect="1" noChangeArrowheads="1"/>
          </p:cNvPicPr>
          <p:nvPr/>
        </p:nvPicPr>
        <p:blipFill>
          <a:blip r:embed="rId5" cstate="print"/>
          <a:srcRect l="-2716" t="17049" b="14374"/>
          <a:stretch>
            <a:fillRect/>
          </a:stretch>
        </p:blipFill>
        <p:spPr bwMode="auto">
          <a:xfrm>
            <a:off x="5250231" y="4770655"/>
            <a:ext cx="1819484" cy="1707147"/>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2"/>
          <p:cNvPicPr>
            <a:picLocks noChangeAspect="1"/>
          </p:cNvPicPr>
          <p:nvPr/>
        </p:nvPicPr>
        <p:blipFill>
          <a:blip r:embed="rId3" cstate="print"/>
          <a:stretch>
            <a:fillRect/>
          </a:stretch>
        </p:blipFill>
        <p:spPr>
          <a:xfrm>
            <a:off x="22225" y="-48260"/>
            <a:ext cx="4641850" cy="6906260"/>
          </a:xfrm>
          <a:prstGeom prst="rect">
            <a:avLst/>
          </a:prstGeom>
        </p:spPr>
      </p:pic>
      <p:pic>
        <p:nvPicPr>
          <p:cNvPr id="5" name="图片 4" descr="微信图片_202009081518541"/>
          <p:cNvPicPr>
            <a:picLocks noChangeAspect="1"/>
          </p:cNvPicPr>
          <p:nvPr/>
        </p:nvPicPr>
        <p:blipFill>
          <a:blip r:embed="rId4" cstate="print"/>
          <a:stretch>
            <a:fillRect/>
          </a:stretch>
        </p:blipFill>
        <p:spPr>
          <a:xfrm>
            <a:off x="7518400" y="-48895"/>
            <a:ext cx="4641850" cy="6890385"/>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支付宝市民中心缴费操作</a:t>
            </a:r>
          </a:p>
        </p:txBody>
      </p:sp>
      <p:sp>
        <p:nvSpPr>
          <p:cNvPr id="2" name="椭圆 1"/>
          <p:cNvSpPr/>
          <p:nvPr/>
        </p:nvSpPr>
        <p:spPr>
          <a:xfrm>
            <a:off x="1864360" y="1247775"/>
            <a:ext cx="957580" cy="65786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982960" y="2427605"/>
            <a:ext cx="1043940" cy="71501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图片 5" descr="支付宝市民中心"/>
          <p:cNvPicPr>
            <a:picLocks noChangeAspect="1" noChangeArrowheads="1"/>
          </p:cNvPicPr>
          <p:nvPr/>
        </p:nvPicPr>
        <p:blipFill>
          <a:blip r:embed="rId5" cstate="print"/>
          <a:srcRect l="-2197" t="3404" b="7382"/>
          <a:stretch>
            <a:fillRect/>
          </a:stretch>
        </p:blipFill>
        <p:spPr bwMode="auto">
          <a:xfrm>
            <a:off x="5217227" y="4619123"/>
            <a:ext cx="1866967" cy="1841862"/>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908151854"/>
          <p:cNvPicPr>
            <a:picLocks noChangeAspect="1"/>
          </p:cNvPicPr>
          <p:nvPr/>
        </p:nvPicPr>
        <p:blipFill>
          <a:blip r:embed="rId3" cstate="print"/>
          <a:srcRect t="-4245"/>
          <a:stretch>
            <a:fillRect/>
          </a:stretch>
        </p:blipFill>
        <p:spPr>
          <a:xfrm>
            <a:off x="31750" y="-295910"/>
            <a:ext cx="4641850" cy="7144385"/>
          </a:xfrm>
          <a:prstGeom prst="rect">
            <a:avLst/>
          </a:prstGeom>
        </p:spPr>
      </p:pic>
      <p:pic>
        <p:nvPicPr>
          <p:cNvPr id="6" name="图片 5" descr="微信图片_202009081518532"/>
          <p:cNvPicPr>
            <a:picLocks noChangeAspect="1"/>
          </p:cNvPicPr>
          <p:nvPr/>
        </p:nvPicPr>
        <p:blipFill>
          <a:blip r:embed="rId4" cstate="print"/>
          <a:srcRect b="17942"/>
          <a:stretch>
            <a:fillRect/>
          </a:stretch>
        </p:blipFill>
        <p:spPr>
          <a:xfrm>
            <a:off x="7518400" y="0"/>
            <a:ext cx="4641850" cy="6858000"/>
          </a:xfrm>
          <a:prstGeom prst="rect">
            <a:avLst/>
          </a:prstGeom>
        </p:spPr>
      </p:pic>
      <p:sp>
        <p:nvSpPr>
          <p:cNvPr id="8" name="圆角矩形 7"/>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支付宝市民中心缴费操作</a:t>
            </a:r>
          </a:p>
        </p:txBody>
      </p:sp>
      <p:sp>
        <p:nvSpPr>
          <p:cNvPr id="2" name="椭圆 1"/>
          <p:cNvSpPr/>
          <p:nvPr/>
        </p:nvSpPr>
        <p:spPr>
          <a:xfrm>
            <a:off x="2329815" y="3735070"/>
            <a:ext cx="2078355" cy="502920"/>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5" descr="支付宝市民中心"/>
          <p:cNvPicPr>
            <a:picLocks noChangeAspect="1" noChangeArrowheads="1"/>
          </p:cNvPicPr>
          <p:nvPr/>
        </p:nvPicPr>
        <p:blipFill>
          <a:blip r:embed="rId5" cstate="print"/>
          <a:srcRect l="-2197" t="3404" b="7382"/>
          <a:stretch>
            <a:fillRect/>
          </a:stretch>
        </p:blipFill>
        <p:spPr bwMode="auto">
          <a:xfrm>
            <a:off x="5217227" y="4619123"/>
            <a:ext cx="1866967" cy="1841862"/>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2009081518531"/>
          <p:cNvPicPr>
            <a:picLocks noChangeAspect="1"/>
          </p:cNvPicPr>
          <p:nvPr/>
        </p:nvPicPr>
        <p:blipFill>
          <a:blip r:embed="rId3" cstate="print"/>
          <a:srcRect t="23769"/>
          <a:stretch>
            <a:fillRect/>
          </a:stretch>
        </p:blipFill>
        <p:spPr>
          <a:xfrm>
            <a:off x="3175" y="-19050"/>
            <a:ext cx="4641850" cy="6914515"/>
          </a:xfrm>
          <a:prstGeom prst="rect">
            <a:avLst/>
          </a:prstGeom>
        </p:spPr>
      </p:pic>
      <p:pic>
        <p:nvPicPr>
          <p:cNvPr id="8" name="图片 7" descr="微信图片_20200908151853"/>
          <p:cNvPicPr>
            <a:picLocks noChangeAspect="1"/>
          </p:cNvPicPr>
          <p:nvPr/>
        </p:nvPicPr>
        <p:blipFill>
          <a:blip r:embed="rId4" cstate="print"/>
          <a:stretch>
            <a:fillRect/>
          </a:stretch>
        </p:blipFill>
        <p:spPr>
          <a:xfrm>
            <a:off x="7508875" y="-19050"/>
            <a:ext cx="4641850" cy="6914515"/>
          </a:xfrm>
          <a:prstGeom prst="rect">
            <a:avLst/>
          </a:prstGeom>
        </p:spPr>
      </p:pic>
      <p:sp>
        <p:nvSpPr>
          <p:cNvPr id="9" name="圆角矩形 8"/>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62880" y="1671320"/>
            <a:ext cx="1665605" cy="1383665"/>
          </a:xfrm>
          <a:prstGeom prst="rect">
            <a:avLst/>
          </a:prstGeom>
          <a:noFill/>
        </p:spPr>
        <p:txBody>
          <a:bodyPr wrap="square" rtlCol="0">
            <a:spAutoFit/>
          </a:bodyPr>
          <a:lstStyle/>
          <a:p>
            <a:r>
              <a:rPr lang="zh-CN" altLang="en-US" sz="2800">
                <a:latin typeface="+mj-ea"/>
                <a:ea typeface="+mj-ea"/>
                <a:cs typeface="+mj-ea"/>
              </a:rPr>
              <a:t>支付宝市民中心缴费操作</a:t>
            </a:r>
          </a:p>
        </p:txBody>
      </p:sp>
      <p:sp>
        <p:nvSpPr>
          <p:cNvPr id="2" name="椭圆 1"/>
          <p:cNvSpPr/>
          <p:nvPr/>
        </p:nvSpPr>
        <p:spPr>
          <a:xfrm>
            <a:off x="28575" y="179070"/>
            <a:ext cx="4273550" cy="116014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5890" y="4351655"/>
            <a:ext cx="4639945" cy="922020"/>
          </a:xfrm>
          <a:prstGeom prst="rect">
            <a:avLst/>
          </a:prstGeom>
          <a:noFill/>
        </p:spPr>
        <p:txBody>
          <a:bodyPr wrap="square" rtlCol="0">
            <a:spAutoFit/>
          </a:bodyPr>
          <a:lstStyle/>
          <a:p>
            <a:r>
              <a:rPr lang="zh-CN" altLang="en-US"/>
              <a:t>核实缴费险种</a:t>
            </a:r>
            <a:r>
              <a:rPr lang="en-US" altLang="zh-CN"/>
              <a:t>-</a:t>
            </a:r>
            <a:r>
              <a:rPr lang="zh-CN" altLang="en-US"/>
              <a:t>医疗保险</a:t>
            </a:r>
          </a:p>
          <a:p>
            <a:r>
              <a:rPr lang="zh-CN" altLang="en-US"/>
              <a:t>社保经办机构</a:t>
            </a:r>
            <a:r>
              <a:rPr lang="en-US" altLang="zh-CN"/>
              <a:t>-</a:t>
            </a:r>
            <a:r>
              <a:rPr lang="zh-CN" altLang="en-US"/>
              <a:t>南宁市社保局或各县区医保局</a:t>
            </a:r>
          </a:p>
          <a:p>
            <a:r>
              <a:rPr lang="zh-CN" altLang="en-US"/>
              <a:t>缴费年度</a:t>
            </a:r>
            <a:r>
              <a:rPr lang="en-US" altLang="zh-CN"/>
              <a:t>2021</a:t>
            </a:r>
          </a:p>
        </p:txBody>
      </p:sp>
      <p:pic>
        <p:nvPicPr>
          <p:cNvPr id="11" name="图片 5" descr="支付宝市民中心"/>
          <p:cNvPicPr>
            <a:picLocks noChangeAspect="1" noChangeArrowheads="1"/>
          </p:cNvPicPr>
          <p:nvPr/>
        </p:nvPicPr>
        <p:blipFill>
          <a:blip r:embed="rId5" cstate="print"/>
          <a:srcRect l="-2197" t="3404" b="7382"/>
          <a:stretch>
            <a:fillRect/>
          </a:stretch>
        </p:blipFill>
        <p:spPr bwMode="auto">
          <a:xfrm>
            <a:off x="5217227" y="4619123"/>
            <a:ext cx="1866967" cy="1841862"/>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缴费凭据</a:t>
            </a:r>
            <a:endParaRPr lang="zh-CN" altLang="en-US"/>
          </a:p>
        </p:txBody>
      </p:sp>
      <p:sp>
        <p:nvSpPr>
          <p:cNvPr id="3" name="内容占位符 2"/>
          <p:cNvSpPr>
            <a:spLocks noGrp="1"/>
          </p:cNvSpPr>
          <p:nvPr>
            <p:ph idx="1"/>
          </p:nvPr>
        </p:nvSpPr>
        <p:spPr/>
        <p:txBody>
          <a:bodyPr>
            <a:normAutofit/>
          </a:bodyPr>
          <a:lstStyle/>
          <a:p>
            <a:pPr marL="0" indent="0">
              <a:buNone/>
            </a:pPr>
            <a:r>
              <a:rPr lang="zh-CN" altLang="en-US"/>
              <a:t>（一）通过“广西税务12366”微信公众号、微信或支付宝城市服务缴费的，以电子订单的支付凭证作为缴费凭据。</a:t>
            </a:r>
          </a:p>
          <a:p>
            <a:pPr marL="0" indent="0">
              <a:buNone/>
            </a:pPr>
            <a:r>
              <a:rPr lang="zh-CN" altLang="en-US"/>
              <a:t>（二）通过移动智能终端（POS机）、银行自助终端等智能机具缴费的，以机打小票作为缴费凭据。</a:t>
            </a:r>
          </a:p>
          <a:p>
            <a:pPr marL="0" indent="0">
              <a:buNone/>
            </a:pPr>
            <a:r>
              <a:rPr lang="zh-CN" altLang="en-US"/>
              <a:t>（三）通过银行柜面缴费的，以银行收款凭单作为缴费凭据。</a:t>
            </a:r>
          </a:p>
          <a:p>
            <a:pPr marL="0" indent="0">
              <a:buNone/>
            </a:pPr>
            <a:r>
              <a:rPr lang="zh-CN" altLang="en-US"/>
              <a:t>（四）通过上述方式缴费的，可在</a:t>
            </a:r>
            <a:r>
              <a:rPr lang="en-US" altLang="zh-CN"/>
              <a:t>2-3</a:t>
            </a:r>
            <a:r>
              <a:rPr lang="zh-CN" altLang="en-US"/>
              <a:t>个工作日后通过“广西税务12366”微信公众号查看或下载电子缴费证明（电子缴费证明与纸质缴费证明具有同等效力，确需纸质缴费证明的，可自行到办税服务厅进行打印）。</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23"/>
          <p:cNvPicPr>
            <a:picLocks noChangeAspect="1"/>
          </p:cNvPicPr>
          <p:nvPr/>
        </p:nvPicPr>
        <p:blipFill>
          <a:blip r:embed="rId3" cstate="print"/>
          <a:stretch>
            <a:fillRect/>
          </a:stretch>
        </p:blipFill>
        <p:spPr>
          <a:xfrm>
            <a:off x="3175" y="-635"/>
            <a:ext cx="4870450" cy="6859270"/>
          </a:xfrm>
          <a:prstGeom prst="rect">
            <a:avLst/>
          </a:prstGeom>
        </p:spPr>
      </p:pic>
      <p:sp>
        <p:nvSpPr>
          <p:cNvPr id="5" name="椭圆 4"/>
          <p:cNvSpPr/>
          <p:nvPr/>
        </p:nvSpPr>
        <p:spPr>
          <a:xfrm>
            <a:off x="776605" y="5995670"/>
            <a:ext cx="1323975" cy="581025"/>
          </a:xfrm>
          <a:prstGeom prst="ellipse">
            <a:avLst/>
          </a:prstGeom>
          <a:noFill/>
          <a:ln>
            <a:solidFill>
              <a:srgbClr val="C00000"/>
            </a:solidFill>
          </a:ln>
          <a:extLst>
            <a:ext uri="{909E8E84-426E-40DD-AFC4-6F175D3DCCD1}">
              <a14:hiddenFill xmlns=""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6" name="图片 5" descr="微信图片_2020090815185414"/>
          <p:cNvPicPr>
            <a:picLocks noChangeAspect="1"/>
          </p:cNvPicPr>
          <p:nvPr/>
        </p:nvPicPr>
        <p:blipFill>
          <a:blip r:embed="rId4" cstate="print"/>
          <a:stretch>
            <a:fillRect/>
          </a:stretch>
        </p:blipFill>
        <p:spPr>
          <a:xfrm>
            <a:off x="7403465" y="-635"/>
            <a:ext cx="4765675" cy="6859270"/>
          </a:xfrm>
          <a:prstGeom prst="rect">
            <a:avLst/>
          </a:prstGeom>
        </p:spPr>
      </p:pic>
      <p:sp>
        <p:nvSpPr>
          <p:cNvPr id="7" name="椭圆 6"/>
          <p:cNvSpPr/>
          <p:nvPr/>
        </p:nvSpPr>
        <p:spPr>
          <a:xfrm>
            <a:off x="7720330" y="4290695"/>
            <a:ext cx="1885950" cy="342900"/>
          </a:xfrm>
          <a:prstGeom prst="ellipse">
            <a:avLst/>
          </a:prstGeom>
          <a:noFill/>
          <a:ln>
            <a:solidFill>
              <a:srgbClr val="C0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2" descr="qrcode_for_gh_34c84a7cf86d_258 (1)"/>
          <p:cNvPicPr>
            <a:picLocks noChangeAspect="1" noChangeArrowheads="1"/>
          </p:cNvPicPr>
          <p:nvPr/>
        </p:nvPicPr>
        <p:blipFill>
          <a:blip r:embed="rId5" cstate="print"/>
          <a:srcRect/>
          <a:stretch>
            <a:fillRect/>
          </a:stretch>
        </p:blipFill>
        <p:spPr bwMode="auto">
          <a:xfrm>
            <a:off x="5265019" y="4726289"/>
            <a:ext cx="1712963" cy="1712963"/>
          </a:xfrm>
          <a:prstGeom prst="rect">
            <a:avLst/>
          </a:prstGeom>
          <a:noFill/>
          <a:ln w="9525">
            <a:noFill/>
            <a:miter lim="800000"/>
            <a:headEnd/>
            <a:tailEnd/>
          </a:ln>
          <a:effectLst/>
        </p:spPr>
      </p:pic>
      <p:sp>
        <p:nvSpPr>
          <p:cNvPr id="11" name="圆角矩形 10"/>
          <p:cNvSpPr/>
          <p:nvPr/>
        </p:nvSpPr>
        <p:spPr>
          <a:xfrm>
            <a:off x="5072380" y="947420"/>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8"/>
          <p:cNvSpPr txBox="1"/>
          <p:nvPr/>
        </p:nvSpPr>
        <p:spPr>
          <a:xfrm>
            <a:off x="5310177" y="2207348"/>
            <a:ext cx="1665605" cy="954107"/>
          </a:xfrm>
          <a:prstGeom prst="rect">
            <a:avLst/>
          </a:prstGeom>
          <a:noFill/>
        </p:spPr>
        <p:txBody>
          <a:bodyPr wrap="square" rtlCol="0">
            <a:spAutoFit/>
          </a:bodyPr>
          <a:lstStyle/>
          <a:p>
            <a:r>
              <a:rPr lang="zh-CN" altLang="en-US" sz="2800" dirty="0" smtClean="0">
                <a:latin typeface="+mj-ea"/>
                <a:ea typeface="+mj-ea"/>
                <a:cs typeface="+mj-ea"/>
              </a:rPr>
              <a:t>电子缴费证明查询</a:t>
            </a:r>
            <a:endParaRPr lang="zh-CN" altLang="en-US" sz="2800" dirty="0">
              <a:latin typeface="+mj-ea"/>
              <a:ea typeface="+mj-ea"/>
              <a:cs typeface="+mj-ea"/>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90815185412"/>
          <p:cNvPicPr>
            <a:picLocks noChangeAspect="1"/>
          </p:cNvPicPr>
          <p:nvPr/>
        </p:nvPicPr>
        <p:blipFill>
          <a:blip r:embed="rId3" cstate="print"/>
          <a:stretch>
            <a:fillRect/>
          </a:stretch>
        </p:blipFill>
        <p:spPr>
          <a:xfrm>
            <a:off x="22225" y="37465"/>
            <a:ext cx="4670425" cy="6782435"/>
          </a:xfrm>
          <a:prstGeom prst="rect">
            <a:avLst/>
          </a:prstGeom>
        </p:spPr>
      </p:pic>
      <p:pic>
        <p:nvPicPr>
          <p:cNvPr id="5" name="图片 4" descr="微信图片_2020090815185411"/>
          <p:cNvPicPr>
            <a:picLocks noChangeAspect="1"/>
          </p:cNvPicPr>
          <p:nvPr/>
        </p:nvPicPr>
        <p:blipFill>
          <a:blip r:embed="rId4" cstate="print"/>
          <a:srcRect t="8038"/>
          <a:stretch>
            <a:fillRect/>
          </a:stretch>
        </p:blipFill>
        <p:spPr>
          <a:xfrm>
            <a:off x="6908165" y="36830"/>
            <a:ext cx="5242560" cy="6783070"/>
          </a:xfrm>
          <a:prstGeom prst="rect">
            <a:avLst/>
          </a:prstGeom>
        </p:spPr>
      </p:pic>
      <p:sp>
        <p:nvSpPr>
          <p:cNvPr id="6" name="椭圆 5"/>
          <p:cNvSpPr/>
          <p:nvPr/>
        </p:nvSpPr>
        <p:spPr>
          <a:xfrm>
            <a:off x="2387600" y="2393950"/>
            <a:ext cx="2214245" cy="589915"/>
          </a:xfrm>
          <a:prstGeom prst="ellipse">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2" descr="qrcode_for_gh_34c84a7cf86d_258 (1)"/>
          <p:cNvPicPr>
            <a:picLocks noChangeAspect="1" noChangeArrowheads="1"/>
          </p:cNvPicPr>
          <p:nvPr/>
        </p:nvPicPr>
        <p:blipFill>
          <a:blip r:embed="rId5" cstate="print"/>
          <a:srcRect/>
          <a:stretch>
            <a:fillRect/>
          </a:stretch>
        </p:blipFill>
        <p:spPr bwMode="auto">
          <a:xfrm>
            <a:off x="5091598" y="4694758"/>
            <a:ext cx="1712963" cy="1712963"/>
          </a:xfrm>
          <a:prstGeom prst="rect">
            <a:avLst/>
          </a:prstGeom>
          <a:noFill/>
          <a:ln w="9525">
            <a:noFill/>
            <a:miter lim="800000"/>
            <a:headEnd/>
            <a:tailEnd/>
          </a:ln>
          <a:effectLst/>
        </p:spPr>
      </p:pic>
      <p:sp>
        <p:nvSpPr>
          <p:cNvPr id="8" name="圆角矩形 7"/>
          <p:cNvSpPr/>
          <p:nvPr/>
        </p:nvSpPr>
        <p:spPr>
          <a:xfrm>
            <a:off x="4898959" y="915889"/>
            <a:ext cx="2047875" cy="3552825"/>
          </a:xfrm>
          <a:prstGeom prst="roundRect">
            <a:avLst/>
          </a:prstGeom>
          <a:noFill/>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36756" y="2175817"/>
            <a:ext cx="1665605" cy="954107"/>
          </a:xfrm>
          <a:prstGeom prst="rect">
            <a:avLst/>
          </a:prstGeom>
          <a:noFill/>
        </p:spPr>
        <p:txBody>
          <a:bodyPr wrap="square" rtlCol="0">
            <a:spAutoFit/>
          </a:bodyPr>
          <a:lstStyle/>
          <a:p>
            <a:r>
              <a:rPr lang="zh-CN" altLang="en-US" sz="2800" dirty="0" smtClean="0">
                <a:latin typeface="+mj-ea"/>
                <a:ea typeface="+mj-ea"/>
                <a:cs typeface="+mj-ea"/>
              </a:rPr>
              <a:t>电子缴费证明查询</a:t>
            </a:r>
            <a:endParaRPr lang="zh-CN" altLang="en-US" sz="2800" dirty="0">
              <a:latin typeface="+mj-ea"/>
              <a:ea typeface="+mj-ea"/>
              <a:cs typeface="+mj-ea"/>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497187" y="2060847"/>
            <a:ext cx="9721080" cy="2422315"/>
          </a:xfrm>
          <a:prstGeom prst="rect">
            <a:avLst/>
          </a:prstGeom>
          <a:solidFill>
            <a:schemeClr val="bg1">
              <a:lumMod val="5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
          <p:cNvSpPr>
            <a:spLocks noChangeArrowheads="1"/>
          </p:cNvSpPr>
          <p:nvPr/>
        </p:nvSpPr>
        <p:spPr bwMode="auto">
          <a:xfrm>
            <a:off x="3474720" y="2571115"/>
            <a:ext cx="7431405" cy="1015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6600" b="1" dirty="0">
                <a:solidFill>
                  <a:srgbClr val="2195D5"/>
                </a:solidFill>
                <a:latin typeface="微软雅黑" panose="020B0503020204020204" charset="-122"/>
                <a:ea typeface="微软雅黑" panose="020B0503020204020204" charset="-122"/>
                <a:sym typeface="微软雅黑" panose="020B0503020204020204" charset="-122"/>
              </a:rPr>
              <a:t>第一部分 征缴模式</a:t>
            </a:r>
          </a:p>
        </p:txBody>
      </p:sp>
      <p:grpSp>
        <p:nvGrpSpPr>
          <p:cNvPr id="10" name="组合 9"/>
          <p:cNvGrpSpPr/>
          <p:nvPr/>
        </p:nvGrpSpPr>
        <p:grpSpPr>
          <a:xfrm>
            <a:off x="7916827" y="4483162"/>
            <a:ext cx="4301440" cy="2276522"/>
            <a:chOff x="5917425" y="3435846"/>
            <a:chExt cx="3226575" cy="1707654"/>
          </a:xfrm>
        </p:grpSpPr>
        <p:pic>
          <p:nvPicPr>
            <p:cNvPr id="11" name="Picture 2"/>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3075" name="Picture 3" descr="D:\工作\2020年\老友logo\税务形象\表情包\不带字\IMG_8428.PNG"/>
          <p:cNvPicPr>
            <a:picLocks noChangeAspect="1" noChangeArrowheads="1"/>
          </p:cNvPicPr>
          <p:nvPr/>
        </p:nvPicPr>
        <p:blipFill>
          <a:blip r:embed="rId6" cstate="print"/>
          <a:srcRect/>
          <a:stretch>
            <a:fillRect/>
          </a:stretch>
        </p:blipFill>
        <p:spPr bwMode="auto">
          <a:xfrm>
            <a:off x="144378" y="3050403"/>
            <a:ext cx="3204009" cy="3204009"/>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Scale>
                                      <p:cBhvr>
                                        <p:cTn id="1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7"/>
                                        </p:tgtEl>
                                        <p:attrNameLst>
                                          <p:attrName>ppt_x</p:attrName>
                                          <p:attrName>ppt_y</p:attrName>
                                        </p:attrNameLst>
                                      </p:cBhvr>
                                    </p:animMotion>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497187" y="2060847"/>
            <a:ext cx="9721080" cy="2422315"/>
          </a:xfrm>
          <a:prstGeom prst="rect">
            <a:avLst/>
          </a:prstGeom>
          <a:solidFill>
            <a:schemeClr val="bg1">
              <a:lumMod val="5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
          <p:cNvSpPr>
            <a:spLocks noChangeArrowheads="1"/>
          </p:cNvSpPr>
          <p:nvPr/>
        </p:nvSpPr>
        <p:spPr bwMode="auto">
          <a:xfrm>
            <a:off x="3474720" y="2571115"/>
            <a:ext cx="7431405" cy="1015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6600" b="1" dirty="0">
                <a:solidFill>
                  <a:srgbClr val="2195D5"/>
                </a:solidFill>
                <a:latin typeface="微软雅黑" panose="020B0503020204020204" charset="-122"/>
                <a:ea typeface="微软雅黑" panose="020B0503020204020204" charset="-122"/>
                <a:sym typeface="微软雅黑" panose="020B0503020204020204" charset="-122"/>
              </a:rPr>
              <a:t>第三部分 </a:t>
            </a:r>
            <a:r>
              <a:rPr lang="zh-CN" altLang="en-US" sz="6600" b="1" dirty="0" smtClean="0">
                <a:solidFill>
                  <a:srgbClr val="2195D5"/>
                </a:solidFill>
                <a:latin typeface="微软雅黑" panose="020B0503020204020204" charset="-122"/>
                <a:ea typeface="微软雅黑" panose="020B0503020204020204" charset="-122"/>
                <a:sym typeface="微软雅黑" panose="020B0503020204020204" charset="-122"/>
              </a:rPr>
              <a:t>热点问题</a:t>
            </a:r>
            <a:endParaRPr lang="zh-CN" altLang="en-US" sz="6600" b="1" dirty="0">
              <a:solidFill>
                <a:srgbClr val="2195D5"/>
              </a:solidFill>
              <a:latin typeface="微软雅黑" panose="020B0503020204020204" charset="-122"/>
              <a:ea typeface="微软雅黑" panose="020B0503020204020204" charset="-122"/>
              <a:sym typeface="微软雅黑" panose="020B0503020204020204" charset="-122"/>
            </a:endParaRPr>
          </a:p>
        </p:txBody>
      </p:sp>
      <p:grpSp>
        <p:nvGrpSpPr>
          <p:cNvPr id="10" name="组合 9"/>
          <p:cNvGrpSpPr/>
          <p:nvPr/>
        </p:nvGrpSpPr>
        <p:grpSpPr>
          <a:xfrm>
            <a:off x="7916827" y="4483162"/>
            <a:ext cx="4301440" cy="2276522"/>
            <a:chOff x="5917425" y="3435846"/>
            <a:chExt cx="3226575" cy="1707654"/>
          </a:xfrm>
        </p:grpSpPr>
        <p:pic>
          <p:nvPicPr>
            <p:cNvPr id="11" name="Picture 2"/>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050" name="Picture 2" descr="D:\工作\2020年\老友logo\表情包2\表情包2\不带字\IMG_8525.PNG"/>
          <p:cNvPicPr>
            <a:picLocks noChangeAspect="1" noChangeArrowheads="1"/>
          </p:cNvPicPr>
          <p:nvPr/>
        </p:nvPicPr>
        <p:blipFill>
          <a:blip r:embed="rId6" cstate="print"/>
          <a:srcRect/>
          <a:stretch>
            <a:fillRect/>
          </a:stretch>
        </p:blipFill>
        <p:spPr bwMode="auto">
          <a:xfrm>
            <a:off x="-603586" y="1530416"/>
            <a:ext cx="4995514" cy="4995514"/>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Scale>
                                      <p:cBhvr>
                                        <p:cTn id="1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7"/>
                                        </p:tgtEl>
                                        <p:attrNameLst>
                                          <p:attrName>ppt_x</p:attrName>
                                          <p:attrName>ppt_y</p:attrName>
                                        </p:attrNameLst>
                                      </p:cBhvr>
                                    </p:animMotion>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26365" y="74930"/>
            <a:ext cx="2533650" cy="645160"/>
          </a:xfrm>
          <a:prstGeom prst="rect">
            <a:avLst/>
          </a:prstGeom>
          <a:noFill/>
          <a:effectLst/>
        </p:spPr>
        <p:txBody>
          <a:bodyPr wrap="square" rtlCol="0">
            <a:spAutoFit/>
          </a:bodyPr>
          <a:lstStyle/>
          <a:p>
            <a:r>
              <a:rPr lang="zh-CN" altLang="en-US" sz="3600" dirty="0" smtClean="0">
                <a:solidFill>
                  <a:srgbClr val="CC0000"/>
                </a:solidFill>
                <a:latin typeface="微软雅黑" panose="020B0503020204020204" charset="-122"/>
                <a:ea typeface="微软雅黑" panose="020B0503020204020204" charset="-122"/>
              </a:rPr>
              <a:t>热点</a:t>
            </a:r>
            <a:r>
              <a:rPr lang="zh-CN" altLang="en-US" sz="3600" dirty="0" smtClean="0">
                <a:solidFill>
                  <a:srgbClr val="CC0000"/>
                </a:solidFill>
                <a:latin typeface="微软雅黑" panose="020B0503020204020204" charset="-122"/>
                <a:ea typeface="微软雅黑" panose="020B0503020204020204" charset="-122"/>
              </a:rPr>
              <a:t>问题</a:t>
            </a:r>
            <a:endParaRPr lang="zh-CN" altLang="en-US" sz="3600" dirty="0">
              <a:solidFill>
                <a:srgbClr val="CC0000"/>
              </a:solidFill>
              <a:latin typeface="微软雅黑" panose="020B0503020204020204" charset="-122"/>
              <a:ea typeface="微软雅黑" panose="020B0503020204020204" charset="-122"/>
            </a:endParaRPr>
          </a:p>
        </p:txBody>
      </p:sp>
      <p:pic>
        <p:nvPicPr>
          <p:cNvPr id="13314" name="图片 3" descr="无参保登记信息"/>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0575" y="721567"/>
            <a:ext cx="3438525" cy="6153834"/>
          </a:xfrm>
          <a:prstGeom prst="rect">
            <a:avLst/>
          </a:prstGeom>
          <a:noFill/>
          <a:ln>
            <a:noFill/>
          </a:ln>
          <a:scene3d>
            <a:camera prst="orthographicFront"/>
            <a:lightRig rig="threePt" dir="t"/>
          </a:scene3d>
          <a:sp3d>
            <a:bevelT w="165100" prst="coolSlan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矩形 1"/>
          <p:cNvSpPr/>
          <p:nvPr/>
        </p:nvSpPr>
        <p:spPr>
          <a:xfrm>
            <a:off x="4410074" y="1845351"/>
            <a:ext cx="7191376" cy="3107690"/>
          </a:xfrm>
          <a:prstGeom prst="rect">
            <a:avLst/>
          </a:prstGeom>
        </p:spPr>
        <p:txBody>
          <a:bodyPr wrap="square">
            <a:spAutoFit/>
          </a:bodyPr>
          <a:lstStyle/>
          <a:p>
            <a:pPr lvl="0"/>
            <a:r>
              <a:rPr lang="en-US" altLang="zh-CN" sz="2800" b="1" dirty="0">
                <a:solidFill>
                  <a:schemeClr val="tx1"/>
                </a:solidFill>
                <a:latin typeface="微软雅黑" panose="020B0503020204020204" charset="-122"/>
                <a:ea typeface="微软雅黑" panose="020B0503020204020204" charset="-122"/>
              </a:rPr>
              <a:t>1</a:t>
            </a:r>
            <a:r>
              <a:rPr lang="zh-CN" altLang="en-US" sz="2800" b="1" dirty="0">
                <a:solidFill>
                  <a:schemeClr val="tx1"/>
                </a:solidFill>
                <a:latin typeface="微软雅黑" panose="020B0503020204020204" charset="-122"/>
                <a:ea typeface="微软雅黑" panose="020B0503020204020204" charset="-122"/>
              </a:rPr>
              <a:t>、</a:t>
            </a:r>
            <a:r>
              <a:rPr lang="zh-CN" altLang="zh-CN" sz="2800" b="1" dirty="0">
                <a:solidFill>
                  <a:schemeClr val="tx1"/>
                </a:solidFill>
                <a:latin typeface="微软雅黑" panose="020B0503020204020204" charset="-122"/>
                <a:ea typeface="微软雅黑" panose="020B0503020204020204" charset="-122"/>
              </a:rPr>
              <a:t>无参保登记</a:t>
            </a:r>
            <a:r>
              <a:rPr lang="zh-CN" altLang="zh-CN" sz="2800" b="1" dirty="0" smtClean="0">
                <a:solidFill>
                  <a:schemeClr val="tx1"/>
                </a:solidFill>
                <a:latin typeface="微软雅黑" panose="020B0503020204020204" charset="-122"/>
                <a:ea typeface="微软雅黑" panose="020B0503020204020204" charset="-122"/>
              </a:rPr>
              <a:t>信息</a:t>
            </a:r>
            <a:r>
              <a:rPr lang="zh-CN" altLang="en-US" sz="2800" b="1" dirty="0" smtClean="0">
                <a:solidFill>
                  <a:schemeClr val="tx1"/>
                </a:solidFill>
                <a:latin typeface="微软雅黑" panose="020B0503020204020204" charset="-122"/>
                <a:ea typeface="微软雅黑" panose="020B0503020204020204" charset="-122"/>
              </a:rPr>
              <a:t>或身份证号码错误</a:t>
            </a:r>
            <a:endParaRPr lang="en-US" altLang="zh-CN" sz="2800" b="1" dirty="0" smtClean="0">
              <a:solidFill>
                <a:schemeClr val="tx1"/>
              </a:solidFill>
              <a:latin typeface="微软雅黑" panose="020B0503020204020204" charset="-122"/>
              <a:ea typeface="微软雅黑" panose="020B0503020204020204" charset="-122"/>
            </a:endParaRPr>
          </a:p>
          <a:p>
            <a:pPr lvl="0"/>
            <a:endParaRPr lang="zh-CN" altLang="zh-CN" sz="2800" dirty="0">
              <a:solidFill>
                <a:schemeClr val="tx1"/>
              </a:solidFill>
              <a:latin typeface="微软雅黑" panose="020B0503020204020204" charset="-122"/>
              <a:ea typeface="微软雅黑" panose="020B0503020204020204" charset="-122"/>
            </a:endParaRPr>
          </a:p>
          <a:p>
            <a:r>
              <a:rPr lang="zh-CN" altLang="en-US" sz="2800" dirty="0" smtClean="0">
                <a:solidFill>
                  <a:schemeClr val="tx1"/>
                </a:solidFill>
                <a:latin typeface="微软雅黑" panose="020B0503020204020204" charset="-122"/>
                <a:ea typeface="微软雅黑" panose="020B0503020204020204" charset="-122"/>
              </a:rPr>
              <a:t>①身份证号码错误→重新输入</a:t>
            </a:r>
            <a:endParaRPr lang="en-US" altLang="zh-CN" sz="2800" dirty="0" smtClean="0">
              <a:solidFill>
                <a:schemeClr val="tx1"/>
              </a:solidFill>
              <a:latin typeface="微软雅黑" panose="020B0503020204020204" charset="-122"/>
              <a:ea typeface="微软雅黑" panose="020B0503020204020204" charset="-122"/>
            </a:endParaRPr>
          </a:p>
          <a:p>
            <a:endParaRPr lang="en-US" altLang="zh-CN" sz="2800" dirty="0" smtClean="0">
              <a:solidFill>
                <a:schemeClr val="tx1"/>
              </a:solidFill>
              <a:latin typeface="微软雅黑" panose="020B0503020204020204" charset="-122"/>
              <a:ea typeface="微软雅黑" panose="020B0503020204020204" charset="-122"/>
            </a:endParaRPr>
          </a:p>
          <a:p>
            <a:r>
              <a:rPr lang="zh-CN" altLang="en-US" sz="2800" dirty="0" smtClean="0">
                <a:solidFill>
                  <a:schemeClr val="tx1"/>
                </a:solidFill>
                <a:latin typeface="微软雅黑" panose="020B0503020204020204" charset="-122"/>
                <a:ea typeface="微软雅黑" panose="020B0503020204020204" charset="-122"/>
              </a:rPr>
              <a:t>②未办理参保登记→</a:t>
            </a:r>
            <a:r>
              <a:rPr lang="zh-CN" altLang="zh-CN" sz="2800" dirty="0">
                <a:solidFill>
                  <a:schemeClr val="tx1"/>
                </a:solidFill>
                <a:latin typeface="微软雅黑" panose="020B0503020204020204" charset="-122"/>
                <a:ea typeface="微软雅黑" panose="020B0503020204020204" charset="-122"/>
              </a:rPr>
              <a:t>先完成参保</a:t>
            </a:r>
            <a:r>
              <a:rPr lang="zh-CN" altLang="zh-CN" sz="2800" dirty="0" smtClean="0">
                <a:solidFill>
                  <a:schemeClr val="tx1"/>
                </a:solidFill>
                <a:latin typeface="微软雅黑" panose="020B0503020204020204" charset="-122"/>
                <a:ea typeface="微软雅黑" panose="020B0503020204020204" charset="-122"/>
              </a:rPr>
              <a:t>登记</a:t>
            </a:r>
            <a:endParaRPr lang="en-US" altLang="zh-CN" sz="2800" dirty="0" smtClean="0">
              <a:solidFill>
                <a:schemeClr val="tx1"/>
              </a:solidFill>
              <a:latin typeface="微软雅黑" panose="020B0503020204020204" charset="-122"/>
              <a:ea typeface="微软雅黑" panose="020B0503020204020204" charset="-122"/>
            </a:endParaRPr>
          </a:p>
          <a:p>
            <a:endParaRPr lang="en-US" altLang="zh-CN" sz="2800" dirty="0" smtClean="0">
              <a:solidFill>
                <a:schemeClr val="tx1"/>
              </a:solidFill>
              <a:latin typeface="微软雅黑" panose="020B0503020204020204" charset="-122"/>
              <a:ea typeface="微软雅黑" panose="020B0503020204020204" charset="-122"/>
            </a:endParaRPr>
          </a:p>
          <a:p>
            <a:r>
              <a:rPr lang="zh-CN" altLang="en-US" sz="2800" dirty="0" smtClean="0">
                <a:solidFill>
                  <a:schemeClr val="tx1"/>
                </a:solidFill>
                <a:latin typeface="微软雅黑" panose="020B0503020204020204" charset="-122"/>
                <a:ea typeface="微软雅黑" panose="020B0503020204020204" charset="-122"/>
              </a:rPr>
              <a:t>③</a:t>
            </a:r>
            <a:r>
              <a:rPr lang="zh-CN" altLang="zh-CN" sz="2800" dirty="0" smtClean="0">
                <a:solidFill>
                  <a:schemeClr val="tx1"/>
                </a:solidFill>
                <a:latin typeface="微软雅黑" panose="020B0503020204020204" charset="-122"/>
                <a:ea typeface="微软雅黑" panose="020B0503020204020204" charset="-122"/>
              </a:rPr>
              <a:t>数据传递</a:t>
            </a:r>
            <a:r>
              <a:rPr lang="zh-CN" altLang="en-US" sz="2800" dirty="0" smtClean="0">
                <a:solidFill>
                  <a:schemeClr val="tx1"/>
                </a:solidFill>
                <a:latin typeface="微软雅黑" panose="020B0503020204020204" charset="-122"/>
                <a:ea typeface="微软雅黑" panose="020B0503020204020204" charset="-122"/>
              </a:rPr>
              <a:t>出错→</a:t>
            </a:r>
            <a:r>
              <a:rPr lang="zh-CN" altLang="zh-CN" sz="2800" dirty="0" smtClean="0">
                <a:solidFill>
                  <a:schemeClr val="tx1"/>
                </a:solidFill>
                <a:latin typeface="微软雅黑" panose="020B0503020204020204" charset="-122"/>
                <a:ea typeface="微软雅黑" panose="020B0503020204020204" charset="-122"/>
              </a:rPr>
              <a:t>向</a:t>
            </a:r>
            <a:r>
              <a:rPr lang="zh-CN" altLang="zh-CN" sz="2800" dirty="0">
                <a:solidFill>
                  <a:schemeClr val="tx1"/>
                </a:solidFill>
                <a:latin typeface="微软雅黑" panose="020B0503020204020204" charset="-122"/>
                <a:ea typeface="微软雅黑" panose="020B0503020204020204" charset="-122"/>
              </a:rPr>
              <a:t>医保或税务部门</a:t>
            </a:r>
            <a:r>
              <a:rPr lang="zh-CN" altLang="zh-CN" sz="2800" dirty="0" smtClean="0">
                <a:solidFill>
                  <a:schemeClr val="tx1"/>
                </a:solidFill>
                <a:latin typeface="微软雅黑" panose="020B0503020204020204" charset="-122"/>
                <a:ea typeface="微软雅黑" panose="020B0503020204020204" charset="-122"/>
              </a:rPr>
              <a:t>反馈</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26365" y="74930"/>
            <a:ext cx="2115185" cy="645160"/>
          </a:xfrm>
          <a:prstGeom prst="rect">
            <a:avLst/>
          </a:prstGeom>
          <a:noFill/>
          <a:effectLst/>
        </p:spPr>
        <p:txBody>
          <a:bodyPr wrap="square" rtlCol="0">
            <a:spAutoFit/>
          </a:bodyPr>
          <a:lstStyle/>
          <a:p>
            <a:r>
              <a:rPr lang="zh-CN" altLang="en-US" sz="3600" dirty="0" smtClean="0">
                <a:solidFill>
                  <a:srgbClr val="CC0000"/>
                </a:solidFill>
                <a:latin typeface="微软雅黑" panose="020B0503020204020204" charset="-122"/>
                <a:ea typeface="微软雅黑" panose="020B0503020204020204" charset="-122"/>
              </a:rPr>
              <a:t>热点问题</a:t>
            </a:r>
            <a:endParaRPr lang="zh-CN" altLang="en-US" sz="3600" dirty="0">
              <a:solidFill>
                <a:srgbClr val="CC0000"/>
              </a:solidFill>
              <a:latin typeface="微软雅黑" panose="020B0503020204020204" charset="-122"/>
              <a:ea typeface="微软雅黑" panose="020B0503020204020204" charset="-122"/>
            </a:endParaRPr>
          </a:p>
        </p:txBody>
      </p:sp>
      <p:pic>
        <p:nvPicPr>
          <p:cNvPr id="15362" name="图片 11" descr="名字错误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0100" y="792053"/>
            <a:ext cx="3324225" cy="6065947"/>
          </a:xfrm>
          <a:prstGeom prst="rect">
            <a:avLst/>
          </a:prstGeom>
          <a:noFill/>
          <a:ln>
            <a:noFill/>
          </a:ln>
          <a:scene3d>
            <a:camera prst="orthographicFront"/>
            <a:lightRig rig="threePt" dir="t"/>
          </a:scene3d>
          <a:sp3d>
            <a:bevelT w="165100" prst="coolSlan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4445300" y="1521500"/>
            <a:ext cx="7460949" cy="3107690"/>
          </a:xfrm>
          <a:prstGeom prst="rect">
            <a:avLst/>
          </a:prstGeom>
        </p:spPr>
        <p:txBody>
          <a:bodyPr wrap="square">
            <a:spAutoFit/>
          </a:bodyPr>
          <a:lstStyle/>
          <a:p>
            <a:pPr lvl="0"/>
            <a:r>
              <a:rPr lang="en-US" altLang="zh-CN" sz="2800" dirty="0">
                <a:solidFill>
                  <a:schemeClr val="tx1"/>
                </a:solidFill>
                <a:latin typeface="微软雅黑" panose="020B0503020204020204" charset="-122"/>
                <a:ea typeface="微软雅黑" panose="020B0503020204020204" charset="-122"/>
              </a:rPr>
              <a:t>2</a:t>
            </a:r>
            <a:r>
              <a:rPr lang="zh-CN" altLang="en-US" sz="2800" dirty="0">
                <a:solidFill>
                  <a:schemeClr val="tx1"/>
                </a:solidFill>
                <a:latin typeface="微软雅黑" panose="020B0503020204020204" charset="-122"/>
                <a:ea typeface="微软雅黑" panose="020B0503020204020204" charset="-122"/>
              </a:rPr>
              <a:t>、登记信息不存在，无自然人登记</a:t>
            </a:r>
            <a:r>
              <a:rPr lang="zh-CN" altLang="en-US" sz="2800" dirty="0" smtClean="0">
                <a:solidFill>
                  <a:schemeClr val="tx1"/>
                </a:solidFill>
                <a:latin typeface="微软雅黑" panose="020B0503020204020204" charset="-122"/>
                <a:ea typeface="微软雅黑" panose="020B0503020204020204" charset="-122"/>
              </a:rPr>
              <a:t>信息</a:t>
            </a:r>
            <a:endParaRPr lang="en-US" altLang="zh-CN" sz="2800" dirty="0" smtClean="0">
              <a:solidFill>
                <a:schemeClr val="tx1"/>
              </a:solidFill>
              <a:latin typeface="微软雅黑" panose="020B0503020204020204" charset="-122"/>
              <a:ea typeface="微软雅黑" panose="020B0503020204020204" charset="-122"/>
            </a:endParaRPr>
          </a:p>
          <a:p>
            <a:pPr lvl="0"/>
            <a:endParaRPr lang="zh-CN" altLang="zh-CN" sz="2800" dirty="0" smtClean="0">
              <a:solidFill>
                <a:schemeClr val="tx1"/>
              </a:solidFill>
              <a:latin typeface="微软雅黑" panose="020B0503020204020204" charset="-122"/>
              <a:ea typeface="微软雅黑" panose="020B0503020204020204" charset="-122"/>
            </a:endParaRPr>
          </a:p>
          <a:p>
            <a:r>
              <a:rPr lang="zh-CN" altLang="en-US" sz="2800" dirty="0" smtClean="0">
                <a:solidFill>
                  <a:schemeClr val="tx1"/>
                </a:solidFill>
                <a:latin typeface="微软雅黑" panose="020B0503020204020204" charset="-122"/>
                <a:ea typeface="微软雅黑" panose="020B0503020204020204" charset="-122"/>
              </a:rPr>
              <a:t>①身份证或姓名输入错误→重新输入</a:t>
            </a:r>
            <a:endParaRPr lang="en-US" altLang="zh-CN" sz="2800" dirty="0" smtClean="0">
              <a:solidFill>
                <a:schemeClr val="tx1"/>
              </a:solidFill>
              <a:latin typeface="微软雅黑" panose="020B0503020204020204" charset="-122"/>
              <a:ea typeface="微软雅黑" panose="020B0503020204020204" charset="-122"/>
            </a:endParaRPr>
          </a:p>
          <a:p>
            <a:endParaRPr lang="en-US" altLang="zh-CN" sz="2800" dirty="0" smtClean="0">
              <a:solidFill>
                <a:schemeClr val="tx1"/>
              </a:solidFill>
              <a:latin typeface="微软雅黑" panose="020B0503020204020204" charset="-122"/>
              <a:ea typeface="微软雅黑" panose="020B0503020204020204" charset="-122"/>
            </a:endParaRPr>
          </a:p>
          <a:p>
            <a:r>
              <a:rPr lang="zh-CN" altLang="en-US" sz="2800" dirty="0" smtClean="0">
                <a:solidFill>
                  <a:schemeClr val="tx1"/>
                </a:solidFill>
                <a:latin typeface="微软雅黑" panose="020B0503020204020204" charset="-122"/>
                <a:ea typeface="微软雅黑" panose="020B0503020204020204" charset="-122"/>
              </a:rPr>
              <a:t>②改过名字、</a:t>
            </a:r>
            <a:r>
              <a:rPr lang="zh-CN" altLang="en-US" sz="2800" dirty="0">
                <a:solidFill>
                  <a:schemeClr val="tx1"/>
                </a:solidFill>
                <a:latin typeface="微软雅黑" panose="020B0503020204020204" charset="-122"/>
                <a:ea typeface="微软雅黑" panose="020B0503020204020204" charset="-122"/>
              </a:rPr>
              <a:t>初次登记时录入</a:t>
            </a:r>
            <a:r>
              <a:rPr lang="zh-CN" altLang="en-US" sz="2800" dirty="0" smtClean="0">
                <a:solidFill>
                  <a:schemeClr val="tx1"/>
                </a:solidFill>
                <a:latin typeface="微软雅黑" panose="020B0503020204020204" charset="-122"/>
                <a:ea typeface="微软雅黑" panose="020B0503020204020204" charset="-122"/>
              </a:rPr>
              <a:t>错误</a:t>
            </a:r>
            <a:endParaRPr lang="en-US" altLang="zh-CN" sz="2800" dirty="0" smtClean="0">
              <a:solidFill>
                <a:schemeClr val="tx1"/>
              </a:solidFill>
              <a:latin typeface="微软雅黑" panose="020B0503020204020204" charset="-122"/>
              <a:ea typeface="微软雅黑" panose="020B0503020204020204" charset="-122"/>
            </a:endParaRPr>
          </a:p>
          <a:p>
            <a:r>
              <a:rPr lang="en-US" altLang="zh-CN" sz="2800" dirty="0">
                <a:solidFill>
                  <a:schemeClr val="tx1"/>
                </a:solidFill>
                <a:latin typeface="微软雅黑" panose="020B0503020204020204" charset="-122"/>
                <a:ea typeface="微软雅黑" panose="020B0503020204020204" charset="-122"/>
              </a:rPr>
              <a:t> </a:t>
            </a:r>
            <a:r>
              <a:rPr lang="en-US" altLang="zh-CN" sz="2800" dirty="0" smtClean="0">
                <a:solidFill>
                  <a:schemeClr val="tx1"/>
                </a:solidFill>
                <a:latin typeface="微软雅黑" panose="020B0503020204020204" charset="-122"/>
                <a:ea typeface="微软雅黑" panose="020B0503020204020204" charset="-122"/>
              </a:rPr>
              <a:t>   </a:t>
            </a:r>
            <a:r>
              <a:rPr lang="zh-CN" altLang="en-US" sz="2800" dirty="0" smtClean="0">
                <a:solidFill>
                  <a:schemeClr val="tx1"/>
                </a:solidFill>
                <a:latin typeface="微软雅黑" panose="020B0503020204020204" charset="-122"/>
                <a:ea typeface="微软雅黑" panose="020B0503020204020204" charset="-122"/>
              </a:rPr>
              <a:t>→联系医保部门重新登记准确的参保信息</a:t>
            </a:r>
            <a:endParaRPr lang="en-US" altLang="zh-CN" sz="2800" dirty="0" smtClean="0">
              <a:solidFill>
                <a:srgbClr val="CC0000"/>
              </a:solidFill>
              <a:latin typeface="微软雅黑" panose="020B0503020204020204" charset="-122"/>
              <a:ea typeface="微软雅黑" panose="020B0503020204020204" charset="-122"/>
            </a:endParaRPr>
          </a:p>
          <a:p>
            <a:endParaRPr lang="en-US" altLang="zh-CN" sz="2800" dirty="0" smtClean="0">
              <a:solidFill>
                <a:srgbClr val="CC0000"/>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a:t>3</a:t>
            </a:r>
            <a:r>
              <a:rPr lang="zh-CN" altLang="en-US" sz="2800"/>
              <a:t>、城乡居民缴费成功后为什么马上查不到缴费证明？</a:t>
            </a:r>
          </a:p>
        </p:txBody>
      </p:sp>
      <p:sp>
        <p:nvSpPr>
          <p:cNvPr id="3" name="内容占位符 2"/>
          <p:cNvSpPr>
            <a:spLocks noGrp="1"/>
          </p:cNvSpPr>
          <p:nvPr>
            <p:ph idx="1"/>
          </p:nvPr>
        </p:nvSpPr>
        <p:spPr/>
        <p:txBody>
          <a:bodyPr/>
          <a:lstStyle/>
          <a:p>
            <a:pPr marL="0" indent="0">
              <a:buNone/>
            </a:pPr>
            <a:r>
              <a:rPr lang="zh-CN" altLang="en-US" sz="2800"/>
              <a:t>由于社保费缴费信息在税务部门、国库和商业银行之间传递需要一定的时间，缴费成功后2-3个工作日可通过“广西税务12366”微信公众号查看或下载电子缴费证明（电子缴费证明与纸质缴费证明具有同等效力，确需纸质缴费证明的，可自行到办税服务厅进行打印）。</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563245"/>
            <a:ext cx="10515600" cy="1325563"/>
          </a:xfrm>
        </p:spPr>
        <p:txBody>
          <a:bodyPr>
            <a:normAutofit/>
          </a:bodyPr>
          <a:lstStyle/>
          <a:p>
            <a:r>
              <a:rPr lang="en-US" altLang="zh-CN" sz="2800"/>
              <a:t>4</a:t>
            </a:r>
            <a:r>
              <a:rPr lang="zh-CN" altLang="en-US" sz="2800"/>
              <a:t>、输入身份证号及姓名后点击下一步提示“用户重复申报”。</a:t>
            </a:r>
          </a:p>
        </p:txBody>
      </p:sp>
      <p:sp>
        <p:nvSpPr>
          <p:cNvPr id="3" name="内容占位符 2"/>
          <p:cNvSpPr>
            <a:spLocks noGrp="1"/>
          </p:cNvSpPr>
          <p:nvPr>
            <p:ph idx="1"/>
          </p:nvPr>
        </p:nvSpPr>
        <p:spPr>
          <a:xfrm>
            <a:off x="838200" y="1889125"/>
            <a:ext cx="10515600" cy="1503680"/>
          </a:xfrm>
        </p:spPr>
        <p:txBody>
          <a:bodyPr/>
          <a:lstStyle/>
          <a:p>
            <a:pPr marL="0" indent="0">
              <a:buNone/>
            </a:pPr>
            <a:r>
              <a:rPr lang="zh-CN" altLang="en-US" sz="2800"/>
              <a:t>用户本年度已完成缴费或税务机关正根据已签订的银行扣款协议在发起批量扣费，如有疑问请联系辖区税务部门。</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755" y="795020"/>
            <a:ext cx="11078210" cy="1325880"/>
          </a:xfrm>
        </p:spPr>
        <p:txBody>
          <a:bodyPr>
            <a:normAutofit/>
          </a:bodyPr>
          <a:lstStyle/>
          <a:p>
            <a:r>
              <a:rPr lang="en-US" altLang="zh-CN" sz="2800"/>
              <a:t>5</a:t>
            </a:r>
            <a:r>
              <a:rPr lang="zh-CN" altLang="en-US" sz="2800"/>
              <a:t>、缴费后实时或者后续收到了相应退款是什么原因？应该怎么处理？</a:t>
            </a:r>
          </a:p>
        </p:txBody>
      </p:sp>
      <p:sp>
        <p:nvSpPr>
          <p:cNvPr id="3" name="内容占位符 2"/>
          <p:cNvSpPr>
            <a:spLocks noGrp="1"/>
          </p:cNvSpPr>
          <p:nvPr>
            <p:ph idx="1"/>
          </p:nvPr>
        </p:nvSpPr>
        <p:spPr>
          <a:xfrm>
            <a:off x="838200" y="1889125"/>
            <a:ext cx="10515600" cy="2484755"/>
          </a:xfrm>
        </p:spPr>
        <p:txBody>
          <a:bodyPr>
            <a:noAutofit/>
          </a:bodyPr>
          <a:lstStyle/>
          <a:p>
            <a:pPr marL="0" indent="0">
              <a:buNone/>
            </a:pPr>
            <a:r>
              <a:rPr lang="zh-CN" altLang="en-US" sz="2800"/>
              <a:t>社保缴费涉及缴费人群比较庞大，交易又比较集中，退款通常是由于缴费高峰期交易拥堵、通讯超时等系统原因导致没有缴费成功，收到退款后请再次进行缴费，缴费后可通过缴费记录查询确认是否缴费成功。</a:t>
            </a:r>
          </a:p>
          <a:p>
            <a:pPr marL="0" indent="0">
              <a:buNone/>
            </a:pPr>
            <a:r>
              <a:rPr lang="zh-CN" altLang="en-US" sz="2800"/>
              <a:t>一般11月下旬开始为缴费高峰期，建议您尽量提早缴费。</a:t>
            </a: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898900" y="1327150"/>
            <a:ext cx="4038600" cy="1150664"/>
            <a:chOff x="4334256" y="2592246"/>
            <a:chExt cx="4038219" cy="1151078"/>
          </a:xfrm>
        </p:grpSpPr>
        <p:sp>
          <p:nvSpPr>
            <p:cNvPr id="7" name="文本框 6"/>
            <p:cNvSpPr txBox="1"/>
            <p:nvPr/>
          </p:nvSpPr>
          <p:spPr>
            <a:xfrm>
              <a:off x="4858669" y="2592246"/>
              <a:ext cx="2926080" cy="922020"/>
            </a:xfrm>
            <a:prstGeom prst="rect">
              <a:avLst/>
            </a:prstGeom>
            <a:noFill/>
          </p:spPr>
          <p:txBody>
            <a:bodyPr wrap="none" rtlCol="0">
              <a:spAutoFit/>
            </a:bodyPr>
            <a:lstStyle/>
            <a:p>
              <a:pPr algn="ctr" fontAlgn="auto"/>
              <a:r>
                <a:rPr lang="zh-CN" altLang="zh-CN" sz="5400" b="1" noProof="1"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谢谢大家</a:t>
              </a:r>
            </a:p>
          </p:txBody>
        </p:sp>
        <p:cxnSp>
          <p:nvCxnSpPr>
            <p:cNvPr id="9" name="直接连接符 8"/>
            <p:cNvCxnSpPr/>
            <p:nvPr/>
          </p:nvCxnSpPr>
          <p:spPr>
            <a:xfrm>
              <a:off x="4334256" y="3743324"/>
              <a:ext cx="40382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27" name="Picture 3" descr="D:\工作\2020年\老友logo\税务形象\表情包\不带字\耶.PNG"/>
          <p:cNvPicPr>
            <a:picLocks noChangeAspect="1" noChangeArrowheads="1"/>
          </p:cNvPicPr>
          <p:nvPr/>
        </p:nvPicPr>
        <p:blipFill>
          <a:blip r:embed="rId3" cstate="print"/>
          <a:srcRect/>
          <a:stretch>
            <a:fillRect/>
          </a:stretch>
        </p:blipFill>
        <p:spPr bwMode="auto">
          <a:xfrm>
            <a:off x="0" y="1915427"/>
            <a:ext cx="4692316" cy="469231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custDataLst>
              <p:tags r:id="rId2"/>
            </p:custDataLst>
          </p:nvPr>
        </p:nvSpPr>
        <p:spPr>
          <a:xfrm>
            <a:off x="5807709" y="1783759"/>
            <a:ext cx="2875309" cy="499020"/>
          </a:xfrm>
          <a:custGeom>
            <a:avLst/>
            <a:gdLst/>
            <a:ahLst/>
            <a:cxnLst/>
            <a:rect l="0" t="0" r="0" b="0"/>
            <a:pathLst>
              <a:path>
                <a:moveTo>
                  <a:pt x="0" y="0"/>
                </a:moveTo>
                <a:lnTo>
                  <a:pt x="0" y="249510"/>
                </a:lnTo>
                <a:lnTo>
                  <a:pt x="2875309" y="249510"/>
                </a:lnTo>
                <a:lnTo>
                  <a:pt x="2875309" y="499020"/>
                </a:lnTo>
              </a:path>
            </a:pathLst>
          </a:custGeom>
          <a:noFill/>
          <a:ln w="28575">
            <a:solidFill>
              <a:srgbClr val="7F7F7F">
                <a:lumMod val="40000"/>
                <a:lumOff val="60000"/>
              </a:srgbClr>
            </a:solidFill>
          </a:ln>
        </p:spPr>
        <p:style>
          <a:lnRef idx="2">
            <a:srgbClr val="7F7F7F">
              <a:shade val="60000"/>
              <a:hueOff val="0"/>
              <a:satOff val="0"/>
              <a:lumOff val="0"/>
              <a:alphaOff val="0"/>
            </a:srgbClr>
          </a:lnRef>
          <a:fillRef idx="0">
            <a:scrgbClr r="0" g="0" b="0"/>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solidFill>
                <a:schemeClr val="tx1"/>
              </a:solidFill>
            </a:endParaRPr>
          </a:p>
        </p:txBody>
      </p:sp>
      <p:sp>
        <p:nvSpPr>
          <p:cNvPr id="12" name="任意多边形: 形状 11"/>
          <p:cNvSpPr/>
          <p:nvPr>
            <p:custDataLst>
              <p:tags r:id="rId3"/>
            </p:custDataLst>
          </p:nvPr>
        </p:nvSpPr>
        <p:spPr>
          <a:xfrm>
            <a:off x="2932400" y="1783759"/>
            <a:ext cx="2875309" cy="499020"/>
          </a:xfrm>
          <a:custGeom>
            <a:avLst/>
            <a:gdLst/>
            <a:ahLst/>
            <a:cxnLst/>
            <a:rect l="0" t="0" r="0" b="0"/>
            <a:pathLst>
              <a:path>
                <a:moveTo>
                  <a:pt x="2875309" y="0"/>
                </a:moveTo>
                <a:lnTo>
                  <a:pt x="2875309" y="249510"/>
                </a:lnTo>
                <a:lnTo>
                  <a:pt x="0" y="249510"/>
                </a:lnTo>
                <a:lnTo>
                  <a:pt x="0" y="499020"/>
                </a:lnTo>
              </a:path>
            </a:pathLst>
          </a:custGeom>
          <a:noFill/>
          <a:ln w="28575">
            <a:solidFill>
              <a:srgbClr val="7F7F7F">
                <a:lumMod val="40000"/>
                <a:lumOff val="60000"/>
              </a:srgbClr>
            </a:solidFill>
          </a:ln>
        </p:spPr>
        <p:style>
          <a:lnRef idx="2">
            <a:srgbClr val="7F7F7F">
              <a:shade val="60000"/>
              <a:hueOff val="0"/>
              <a:satOff val="0"/>
              <a:lumOff val="0"/>
              <a:alphaOff val="0"/>
            </a:srgbClr>
          </a:lnRef>
          <a:fillRef idx="0">
            <a:scrgbClr r="0" g="0" b="0"/>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dirty="0">
              <a:solidFill>
                <a:schemeClr val="tx1"/>
              </a:solidFill>
            </a:endParaRPr>
          </a:p>
        </p:txBody>
      </p:sp>
      <p:sp>
        <p:nvSpPr>
          <p:cNvPr id="15" name="弧形 14"/>
          <p:cNvSpPr/>
          <p:nvPr>
            <p:custDataLst>
              <p:tags r:id="rId4"/>
            </p:custDataLst>
          </p:nvPr>
        </p:nvSpPr>
        <p:spPr>
          <a:xfrm>
            <a:off x="5214272" y="655939"/>
            <a:ext cx="1188144" cy="1188144"/>
          </a:xfrm>
          <a:prstGeom prst="arc">
            <a:avLst>
              <a:gd name="adj1" fmla="val 13200000"/>
              <a:gd name="adj2" fmla="val 19200000"/>
            </a:avLst>
          </a:prstGeom>
          <a:ln w="28575">
            <a:solidFill>
              <a:srgbClr val="7F7F7F">
                <a:lumMod val="40000"/>
                <a:lumOff val="60000"/>
              </a:srgbClr>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18" name="弧形 17"/>
          <p:cNvSpPr/>
          <p:nvPr>
            <p:custDataLst>
              <p:tags r:id="rId5"/>
            </p:custDataLst>
          </p:nvPr>
        </p:nvSpPr>
        <p:spPr>
          <a:xfrm>
            <a:off x="5213637" y="595614"/>
            <a:ext cx="1188144" cy="1188144"/>
          </a:xfrm>
          <a:prstGeom prst="arc">
            <a:avLst>
              <a:gd name="adj1" fmla="val 2400000"/>
              <a:gd name="adj2" fmla="val 8400000"/>
            </a:avLst>
          </a:prstGeom>
          <a:ln w="28575">
            <a:solidFill>
              <a:srgbClr val="7F7F7F">
                <a:lumMod val="40000"/>
                <a:lumOff val="60000"/>
              </a:srgbClr>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25" name="弧形 24"/>
          <p:cNvSpPr/>
          <p:nvPr>
            <p:custDataLst>
              <p:tags r:id="rId6"/>
            </p:custDataLst>
          </p:nvPr>
        </p:nvSpPr>
        <p:spPr>
          <a:xfrm>
            <a:off x="2338327" y="2282779"/>
            <a:ext cx="1188144" cy="1188144"/>
          </a:xfrm>
          <a:prstGeom prst="arc">
            <a:avLst>
              <a:gd name="adj1" fmla="val 13200000"/>
              <a:gd name="adj2" fmla="val 19200000"/>
            </a:avLst>
          </a:prstGeom>
          <a:ln w="28575">
            <a:solidFill>
              <a:srgbClr val="7F7F7F">
                <a:lumMod val="40000"/>
                <a:lumOff val="60000"/>
              </a:srgbClr>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solidFill>
                <a:schemeClr val="tx1"/>
              </a:solidFill>
            </a:endParaRPr>
          </a:p>
        </p:txBody>
      </p:sp>
      <p:sp>
        <p:nvSpPr>
          <p:cNvPr id="29" name="弧形 28"/>
          <p:cNvSpPr/>
          <p:nvPr>
            <p:custDataLst>
              <p:tags r:id="rId7"/>
            </p:custDataLst>
          </p:nvPr>
        </p:nvSpPr>
        <p:spPr>
          <a:xfrm>
            <a:off x="2338327" y="2236424"/>
            <a:ext cx="1188144" cy="1188144"/>
          </a:xfrm>
          <a:prstGeom prst="arc">
            <a:avLst>
              <a:gd name="adj1" fmla="val 2400000"/>
              <a:gd name="adj2" fmla="val 8400000"/>
            </a:avLst>
          </a:prstGeom>
          <a:ln w="28575">
            <a:solidFill>
              <a:srgbClr val="7F7F7F">
                <a:lumMod val="40000"/>
                <a:lumOff val="60000"/>
              </a:srgbClr>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solidFill>
                <a:schemeClr val="tx1"/>
              </a:solidFill>
            </a:endParaRPr>
          </a:p>
        </p:txBody>
      </p:sp>
      <p:sp>
        <p:nvSpPr>
          <p:cNvPr id="35" name="弧形 34"/>
          <p:cNvSpPr/>
          <p:nvPr>
            <p:custDataLst>
              <p:tags r:id="rId8"/>
            </p:custDataLst>
          </p:nvPr>
        </p:nvSpPr>
        <p:spPr>
          <a:xfrm>
            <a:off x="8088947" y="2282779"/>
            <a:ext cx="1188144" cy="1188144"/>
          </a:xfrm>
          <a:prstGeom prst="arc">
            <a:avLst>
              <a:gd name="adj1" fmla="val 13200000"/>
              <a:gd name="adj2" fmla="val 19200000"/>
            </a:avLst>
          </a:prstGeom>
          <a:ln w="28575">
            <a:solidFill>
              <a:srgbClr val="7F7F7F">
                <a:lumMod val="40000"/>
                <a:lumOff val="60000"/>
              </a:srgbClr>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solidFill>
                <a:schemeClr val="tx1"/>
              </a:solidFill>
            </a:endParaRPr>
          </a:p>
        </p:txBody>
      </p:sp>
      <p:sp>
        <p:nvSpPr>
          <p:cNvPr id="36" name="弧形 35"/>
          <p:cNvSpPr/>
          <p:nvPr>
            <p:custDataLst>
              <p:tags r:id="rId9"/>
            </p:custDataLst>
          </p:nvPr>
        </p:nvSpPr>
        <p:spPr>
          <a:xfrm>
            <a:off x="8089582" y="2282779"/>
            <a:ext cx="1188144" cy="1188144"/>
          </a:xfrm>
          <a:prstGeom prst="arc">
            <a:avLst>
              <a:gd name="adj1" fmla="val 2400000"/>
              <a:gd name="adj2" fmla="val 8400000"/>
            </a:avLst>
          </a:prstGeom>
          <a:ln w="28575">
            <a:solidFill>
              <a:srgbClr val="7F7F7F">
                <a:lumMod val="40000"/>
                <a:lumOff val="60000"/>
              </a:srgbClr>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solidFill>
                <a:schemeClr val="tx1"/>
              </a:solidFill>
            </a:endParaRPr>
          </a:p>
        </p:txBody>
      </p:sp>
      <p:sp>
        <p:nvSpPr>
          <p:cNvPr id="38" name="文本框 37"/>
          <p:cNvSpPr txBox="1"/>
          <p:nvPr>
            <p:custDataLst>
              <p:tags r:id="rId10"/>
            </p:custDataLst>
          </p:nvPr>
        </p:nvSpPr>
        <p:spPr>
          <a:xfrm>
            <a:off x="1238885" y="2600325"/>
            <a:ext cx="3385820" cy="460375"/>
          </a:xfrm>
          <a:prstGeom prst="rect">
            <a:avLst/>
          </a:prstGeom>
          <a:noFill/>
          <a:ln w="28575">
            <a:noFill/>
          </a:ln>
        </p:spPr>
        <p:txBody>
          <a:bodyPr wrap="square" rtlCol="0">
            <a:spAutoFit/>
          </a:bodyPr>
          <a:lstStyle/>
          <a:p>
            <a:pPr algn="ctr"/>
            <a:r>
              <a:rPr lang="zh-CN" altLang="en-US" sz="2400" b="1">
                <a:solidFill>
                  <a:schemeClr val="tx1"/>
                </a:solidFill>
                <a:latin typeface="微软雅黑" panose="020B0503020204020204" charset="-122"/>
                <a:ea typeface="微软雅黑" panose="020B0503020204020204" charset="-122"/>
              </a:rPr>
              <a:t>城镇居民基本医疗保险</a:t>
            </a:r>
          </a:p>
        </p:txBody>
      </p:sp>
      <p:sp>
        <p:nvSpPr>
          <p:cNvPr id="41" name="文本框 40"/>
          <p:cNvSpPr txBox="1"/>
          <p:nvPr>
            <p:custDataLst>
              <p:tags r:id="rId11"/>
            </p:custDataLst>
          </p:nvPr>
        </p:nvSpPr>
        <p:spPr>
          <a:xfrm>
            <a:off x="6956425" y="2646680"/>
            <a:ext cx="3452495" cy="460375"/>
          </a:xfrm>
          <a:prstGeom prst="rect">
            <a:avLst/>
          </a:prstGeom>
          <a:noFill/>
          <a:ln w="28575">
            <a:noFill/>
          </a:ln>
        </p:spPr>
        <p:txBody>
          <a:bodyPr wrap="square" rtlCol="0">
            <a:spAutoFit/>
          </a:bodyPr>
          <a:lstStyle/>
          <a:p>
            <a:pPr algn="ctr"/>
            <a:r>
              <a:rPr lang="zh-CN" altLang="en-US" sz="2400" b="1">
                <a:solidFill>
                  <a:schemeClr val="tx1"/>
                </a:solidFill>
                <a:latin typeface="微软雅黑" panose="020B0503020204020204" charset="-122"/>
                <a:ea typeface="微软雅黑" panose="020B0503020204020204" charset="-122"/>
              </a:rPr>
              <a:t>新型农村合作医疗</a:t>
            </a:r>
          </a:p>
        </p:txBody>
      </p:sp>
      <p:sp>
        <p:nvSpPr>
          <p:cNvPr id="7" name="文本框 6"/>
          <p:cNvSpPr txBox="1"/>
          <p:nvPr/>
        </p:nvSpPr>
        <p:spPr>
          <a:xfrm>
            <a:off x="4186555" y="1019810"/>
            <a:ext cx="3242310" cy="460375"/>
          </a:xfrm>
          <a:prstGeom prst="rect">
            <a:avLst/>
          </a:prstGeom>
          <a:noFill/>
        </p:spPr>
        <p:txBody>
          <a:bodyPr wrap="square" rtlCol="0">
            <a:spAutoFit/>
          </a:bodyPr>
          <a:lstStyle/>
          <a:p>
            <a:pPr algn="ctr"/>
            <a:r>
              <a:rPr lang="zh-CN" altLang="en-US" sz="2400" b="1">
                <a:solidFill>
                  <a:schemeClr val="tx1"/>
                </a:solidFill>
                <a:latin typeface="微软雅黑" panose="020B0503020204020204" charset="-122"/>
                <a:ea typeface="微软雅黑" panose="020B0503020204020204" charset="-122"/>
              </a:rPr>
              <a:t>城乡居民基本医疗保险</a:t>
            </a:r>
          </a:p>
        </p:txBody>
      </p:sp>
      <p:sp>
        <p:nvSpPr>
          <p:cNvPr id="5" name="文本框 4"/>
          <p:cNvSpPr txBox="1"/>
          <p:nvPr/>
        </p:nvSpPr>
        <p:spPr>
          <a:xfrm>
            <a:off x="608965" y="4300220"/>
            <a:ext cx="10542270" cy="953135"/>
          </a:xfrm>
          <a:prstGeom prst="rect">
            <a:avLst/>
          </a:prstGeom>
          <a:noFill/>
        </p:spPr>
        <p:txBody>
          <a:bodyPr wrap="square" rtlCol="0">
            <a:spAutoFit/>
          </a:bodyPr>
          <a:lstStyle/>
          <a:p>
            <a:r>
              <a:rPr lang="zh-CN" altLang="en-US" sz="2800">
                <a:solidFill>
                  <a:schemeClr val="tx1"/>
                </a:solidFill>
                <a:latin typeface="+mj-ea"/>
                <a:ea typeface="+mj-ea"/>
                <a:cs typeface="+mj-ea"/>
              </a:rPr>
              <a:t>在总结城镇居民基本医疗保险和新型农村合作医疗运行经验的基础上，于</a:t>
            </a:r>
            <a:r>
              <a:rPr lang="en-US" altLang="zh-CN" sz="2800">
                <a:solidFill>
                  <a:schemeClr val="tx1"/>
                </a:solidFill>
                <a:latin typeface="+mj-ea"/>
                <a:ea typeface="+mj-ea"/>
                <a:cs typeface="+mj-ea"/>
              </a:rPr>
              <a:t>2017</a:t>
            </a:r>
            <a:r>
              <a:rPr lang="zh-CN" altLang="en-US" sz="2800">
                <a:solidFill>
                  <a:schemeClr val="tx1"/>
                </a:solidFill>
                <a:latin typeface="+mj-ea"/>
                <a:ea typeface="+mj-ea"/>
                <a:cs typeface="+mj-ea"/>
              </a:rPr>
              <a:t>年整合建立全区城乡居民基本医疗保险制度</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原征收方式</a:t>
            </a:r>
          </a:p>
        </p:txBody>
      </p:sp>
      <p:sp>
        <p:nvSpPr>
          <p:cNvPr id="3" name="内容占位符 2"/>
          <p:cNvSpPr>
            <a:spLocks noGrp="1"/>
          </p:cNvSpPr>
          <p:nvPr>
            <p:ph idx="1"/>
          </p:nvPr>
        </p:nvSpPr>
        <p:spPr>
          <a:xfrm>
            <a:off x="838200" y="1879600"/>
            <a:ext cx="10515600" cy="4351338"/>
          </a:xfrm>
        </p:spPr>
        <p:txBody>
          <a:bodyPr/>
          <a:lstStyle/>
          <a:p>
            <a:pPr marL="0" indent="0">
              <a:buNone/>
            </a:pPr>
            <a:r>
              <a:rPr lang="zh-CN" altLang="en-US"/>
              <a:t>全面推进全民参保登记计划，全日制高等院校（含民办高校、科研院所）、中等技术职业学校、技工学校、中小学校、特殊教育学校和托幼机构采取托收代缴的方式，以学校为单位组织在校学生统一属地参保。</a:t>
            </a:r>
          </a:p>
          <a:p>
            <a:pPr marL="0" indent="0">
              <a:buNone/>
            </a:pPr>
            <a:r>
              <a:rPr lang="zh-CN" altLang="en-US"/>
              <a:t>《广西壮族自治区人民政府关于整合城乡居民基本医疗保险制度的实施意见》</a:t>
            </a:r>
          </a:p>
          <a:p>
            <a:pPr marL="0" indent="0">
              <a:buNone/>
            </a:pPr>
            <a:r>
              <a:rPr lang="zh-CN" altLang="en-US"/>
              <a:t>桂政发〔2016〕53号</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原征收方式</a:t>
            </a:r>
          </a:p>
        </p:txBody>
      </p:sp>
      <p:sp>
        <p:nvSpPr>
          <p:cNvPr id="3" name="内容占位符 2"/>
          <p:cNvSpPr>
            <a:spLocks noGrp="1"/>
          </p:cNvSpPr>
          <p:nvPr>
            <p:ph idx="1"/>
          </p:nvPr>
        </p:nvSpPr>
        <p:spPr/>
        <p:txBody>
          <a:bodyPr/>
          <a:lstStyle/>
          <a:p>
            <a:pPr marL="0" indent="0">
              <a:buNone/>
            </a:pPr>
            <a:r>
              <a:rPr lang="zh-CN" altLang="en-US"/>
              <a:t>以学校为单位统一组织在校学生缴费，由所在学校按规定对在校学生参保基础资料进行核对，负责汇总上报所在地社会保险经办机构，社会保险经办机构审核无误后，由所在学校采取托收代缴的方式组织在校学生统一属地参保；也可以通过与银行签约方法从在校学生银行账户中托收个人应缴纳的基本医疗保险费。</a:t>
            </a:r>
          </a:p>
          <a:p>
            <a:pPr marL="0" indent="0">
              <a:buNone/>
            </a:pPr>
            <a:r>
              <a:rPr lang="zh-CN" altLang="en-US"/>
              <a:t>《广西城乡居民基本医疗保险暂行办法》（桂人社发〔2017〕1号）</a:t>
            </a:r>
          </a:p>
          <a:p>
            <a:pPr marL="0" indent="0">
              <a:buNone/>
            </a:pPr>
            <a:endParaRPr lang="zh-CN" altLang="en-US"/>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标注 20"/>
          <p:cNvSpPr/>
          <p:nvPr/>
        </p:nvSpPr>
        <p:spPr>
          <a:xfrm>
            <a:off x="4681855" y="3211195"/>
            <a:ext cx="3964940" cy="930910"/>
          </a:xfrm>
          <a:prstGeom prst="wedgeRoundRectCallout">
            <a:avLst>
              <a:gd name="adj1" fmla="val -60911"/>
              <a:gd name="adj2" fmla="val 7503"/>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标注 19"/>
          <p:cNvSpPr/>
          <p:nvPr/>
        </p:nvSpPr>
        <p:spPr>
          <a:xfrm>
            <a:off x="5048250" y="5350510"/>
            <a:ext cx="3981450" cy="1203325"/>
          </a:xfrm>
          <a:prstGeom prst="wedgeRoundRectCallout">
            <a:avLst>
              <a:gd name="adj1" fmla="val -62020"/>
              <a:gd name="adj2" fmla="val -24751"/>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58104" y="1426210"/>
            <a:ext cx="1057691" cy="4413124"/>
            <a:chOff x="239" y="2365"/>
            <a:chExt cx="1573" cy="7456"/>
          </a:xfrm>
        </p:grpSpPr>
        <p:sp>
          <p:nvSpPr>
            <p:cNvPr id="24" name="左大括号 23"/>
            <p:cNvSpPr/>
            <p:nvPr/>
          </p:nvSpPr>
          <p:spPr>
            <a:xfrm>
              <a:off x="1132" y="2365"/>
              <a:ext cx="680" cy="7456"/>
            </a:xfrm>
            <a:prstGeom prst="leftBrace">
              <a:avLst/>
            </a:prstGeom>
            <a:ln w="38100"/>
            <a:effectLst>
              <a:outerShdw blurRad="76200" dist="266700" dir="2700000" sy="-23000" kx="-800400" algn="bl" rotWithShape="0">
                <a:prstClr val="black">
                  <a:alpha val="2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mn-cs"/>
              </a:endParaRPr>
            </a:p>
          </p:txBody>
        </p:sp>
        <p:sp>
          <p:nvSpPr>
            <p:cNvPr id="31" name="文本框 13"/>
            <p:cNvSpPr txBox="1"/>
            <p:nvPr/>
          </p:nvSpPr>
          <p:spPr>
            <a:xfrm>
              <a:off x="239" y="5156"/>
              <a:ext cx="995" cy="2166"/>
            </a:xfrm>
            <a:prstGeom prst="rect">
              <a:avLst/>
            </a:prstGeom>
            <a:noFill/>
            <a:ln w="9525">
              <a:noFill/>
            </a:ln>
          </p:spPr>
          <p:txBody>
            <a:bodyPr lIns="0" tIns="0" rIns="0" bIns="0" anchor="t">
              <a:spAutoFit/>
            </a:bodyPr>
            <a:lstStyle/>
            <a:p>
              <a:pPr>
                <a:lnSpc>
                  <a:spcPts val="2500"/>
                </a:lnSpc>
              </a:pPr>
              <a:r>
                <a:rPr lang="zh-CN" altLang="en-US" sz="2800" b="1" dirty="0">
                  <a:latin typeface="+mj-ea"/>
                  <a:ea typeface="+mj-ea"/>
                </a:rPr>
                <a:t>参保人群</a:t>
              </a:r>
            </a:p>
          </p:txBody>
        </p:sp>
      </p:grpSp>
      <p:sp>
        <p:nvSpPr>
          <p:cNvPr id="25" name="文本框 124"/>
          <p:cNvSpPr txBox="1"/>
          <p:nvPr/>
        </p:nvSpPr>
        <p:spPr>
          <a:xfrm>
            <a:off x="2181225" y="1273810"/>
            <a:ext cx="2571750" cy="953135"/>
          </a:xfrm>
          <a:prstGeom prst="rect">
            <a:avLst/>
          </a:prstGeom>
          <a:noFill/>
          <a:ln w="9525">
            <a:noFill/>
          </a:ln>
        </p:spPr>
        <p:txBody>
          <a:bodyPr anchor="t">
            <a:spAutoFit/>
          </a:bodyPr>
          <a:lstStyle/>
          <a:p>
            <a:r>
              <a:rPr lang="zh-CN" altLang="en-US" sz="2800" b="1" dirty="0">
                <a:latin typeface="黑体" panose="02010609060101010101" charset="-122"/>
                <a:ea typeface="黑体" panose="02010609060101010101" charset="-122"/>
              </a:rPr>
              <a:t>用人单位及</a:t>
            </a:r>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工作人员</a:t>
            </a:r>
          </a:p>
        </p:txBody>
      </p:sp>
      <p:sp>
        <p:nvSpPr>
          <p:cNvPr id="26" name="文本框 124"/>
          <p:cNvSpPr txBox="1"/>
          <p:nvPr/>
        </p:nvSpPr>
        <p:spPr>
          <a:xfrm>
            <a:off x="2038350" y="3292475"/>
            <a:ext cx="2643505" cy="521970"/>
          </a:xfrm>
          <a:prstGeom prst="rect">
            <a:avLst/>
          </a:prstGeom>
          <a:noFill/>
          <a:ln w="9525">
            <a:noFill/>
          </a:ln>
        </p:spPr>
        <p:txBody>
          <a:bodyPr anchor="t">
            <a:spAutoFit/>
          </a:bodyPr>
          <a:lstStyle/>
          <a:p>
            <a:r>
              <a:rPr lang="zh-CN" altLang="en-US" sz="2800" b="1" dirty="0">
                <a:latin typeface="黑体" panose="02010609060101010101" charset="-122"/>
                <a:ea typeface="黑体" panose="02010609060101010101" charset="-122"/>
              </a:rPr>
              <a:t>灵活就业人员</a:t>
            </a:r>
          </a:p>
        </p:txBody>
      </p:sp>
      <p:sp>
        <p:nvSpPr>
          <p:cNvPr id="27" name="左大括号 26"/>
          <p:cNvSpPr/>
          <p:nvPr/>
        </p:nvSpPr>
        <p:spPr>
          <a:xfrm>
            <a:off x="4458335" y="981075"/>
            <a:ext cx="431800" cy="1412875"/>
          </a:xfrm>
          <a:prstGeom prst="leftBrace">
            <a:avLst/>
          </a:prstGeom>
          <a:ln w="38100"/>
          <a:effectLst>
            <a:outerShdw blurRad="76200" dist="266700" dir="2700000" sy="-23000" kx="-800400" algn="bl" rotWithShape="0">
              <a:prstClr val="black">
                <a:alpha val="2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mn-cs"/>
            </a:endParaRPr>
          </a:p>
        </p:txBody>
      </p:sp>
      <p:sp>
        <p:nvSpPr>
          <p:cNvPr id="28" name="文本框 124"/>
          <p:cNvSpPr txBox="1"/>
          <p:nvPr/>
        </p:nvSpPr>
        <p:spPr>
          <a:xfrm>
            <a:off x="5305425" y="773430"/>
            <a:ext cx="1308100" cy="521970"/>
          </a:xfrm>
          <a:prstGeom prst="rect">
            <a:avLst/>
          </a:prstGeom>
          <a:noFill/>
          <a:ln w="9525">
            <a:noFill/>
          </a:ln>
        </p:spPr>
        <p:txBody>
          <a:bodyPr anchor="t">
            <a:spAutoFit/>
          </a:bodyPr>
          <a:lstStyle/>
          <a:p>
            <a:r>
              <a:rPr lang="zh-CN" altLang="en-US" sz="2800" b="1" dirty="0">
                <a:latin typeface="黑体" panose="02010609060101010101" charset="-122"/>
                <a:ea typeface="黑体" panose="02010609060101010101" charset="-122"/>
              </a:rPr>
              <a:t>企业</a:t>
            </a:r>
          </a:p>
        </p:txBody>
      </p:sp>
      <p:sp>
        <p:nvSpPr>
          <p:cNvPr id="29" name="文本框 124"/>
          <p:cNvSpPr txBox="1"/>
          <p:nvPr/>
        </p:nvSpPr>
        <p:spPr>
          <a:xfrm>
            <a:off x="5327650" y="1426210"/>
            <a:ext cx="2571750" cy="521970"/>
          </a:xfrm>
          <a:prstGeom prst="rect">
            <a:avLst/>
          </a:prstGeom>
          <a:noFill/>
          <a:ln w="9525">
            <a:noFill/>
          </a:ln>
        </p:spPr>
        <p:txBody>
          <a:bodyPr anchor="t">
            <a:spAutoFit/>
          </a:bodyPr>
          <a:lstStyle/>
          <a:p>
            <a:r>
              <a:rPr lang="zh-CN" altLang="en-US" sz="2800" b="1" dirty="0">
                <a:latin typeface="黑体" panose="02010609060101010101" charset="-122"/>
                <a:ea typeface="黑体" panose="02010609060101010101" charset="-122"/>
              </a:rPr>
              <a:t>机关事业单位</a:t>
            </a:r>
          </a:p>
        </p:txBody>
      </p:sp>
      <p:sp>
        <p:nvSpPr>
          <p:cNvPr id="36" name="文本框 124"/>
          <p:cNvSpPr txBox="1"/>
          <p:nvPr/>
        </p:nvSpPr>
        <p:spPr>
          <a:xfrm>
            <a:off x="5305425" y="2125345"/>
            <a:ext cx="2571750" cy="521970"/>
          </a:xfrm>
          <a:prstGeom prst="rect">
            <a:avLst/>
          </a:prstGeom>
          <a:noFill/>
          <a:ln w="9525">
            <a:noFill/>
          </a:ln>
        </p:spPr>
        <p:txBody>
          <a:bodyPr anchor="t">
            <a:spAutoFit/>
          </a:bodyPr>
          <a:lstStyle/>
          <a:p>
            <a:r>
              <a:rPr lang="zh-CN" altLang="en-US" sz="2800" b="1" dirty="0">
                <a:latin typeface="黑体" panose="02010609060101010101" charset="-122"/>
                <a:ea typeface="黑体" panose="02010609060101010101" charset="-122"/>
              </a:rPr>
              <a:t>其他用人单位</a:t>
            </a:r>
          </a:p>
        </p:txBody>
      </p:sp>
      <p:sp>
        <p:nvSpPr>
          <p:cNvPr id="53" name="文本框 124"/>
          <p:cNvSpPr txBox="1"/>
          <p:nvPr/>
        </p:nvSpPr>
        <p:spPr>
          <a:xfrm>
            <a:off x="2554605" y="5447030"/>
            <a:ext cx="2071370" cy="521970"/>
          </a:xfrm>
          <a:prstGeom prst="rect">
            <a:avLst/>
          </a:prstGeom>
          <a:noFill/>
          <a:ln w="9525">
            <a:noFill/>
          </a:ln>
        </p:spPr>
        <p:txBody>
          <a:bodyPr wrap="square" anchor="t">
            <a:spAutoFit/>
          </a:bodyPr>
          <a:lstStyle/>
          <a:p>
            <a:r>
              <a:rPr lang="zh-CN" altLang="en-US" sz="2800" b="1" dirty="0">
                <a:latin typeface="黑体" panose="02010609060101010101" charset="-122"/>
                <a:ea typeface="黑体" panose="02010609060101010101" charset="-122"/>
              </a:rPr>
              <a:t>城乡居民</a:t>
            </a:r>
          </a:p>
        </p:txBody>
      </p:sp>
      <p:sp>
        <p:nvSpPr>
          <p:cNvPr id="2" name="文本框 1"/>
          <p:cNvSpPr txBox="1"/>
          <p:nvPr/>
        </p:nvSpPr>
        <p:spPr>
          <a:xfrm>
            <a:off x="4752975" y="3292475"/>
            <a:ext cx="3981450" cy="768350"/>
          </a:xfrm>
          <a:prstGeom prst="rect">
            <a:avLst/>
          </a:prstGeom>
          <a:noFill/>
        </p:spPr>
        <p:txBody>
          <a:bodyPr wrap="square" rtlCol="0">
            <a:spAutoFit/>
          </a:bodyPr>
          <a:lstStyle/>
          <a:p>
            <a:r>
              <a:rPr lang="en-US" altLang="zh-CN" sz="2200" b="1">
                <a:solidFill>
                  <a:schemeClr val="accent5">
                    <a:lumMod val="50000"/>
                  </a:schemeClr>
                </a:solidFill>
                <a:uFillTx/>
                <a:latin typeface="黑体" panose="02010609060101010101" charset="-122"/>
                <a:ea typeface="黑体" panose="02010609060101010101" charset="-122"/>
              </a:rPr>
              <a:t>以非全日制、临时性和弹性工作等灵活形式就业的人员</a:t>
            </a:r>
            <a:r>
              <a:rPr lang="zh-CN" altLang="en-US" sz="2200" b="1">
                <a:solidFill>
                  <a:schemeClr val="accent5">
                    <a:lumMod val="50000"/>
                  </a:schemeClr>
                </a:solidFill>
                <a:uFillTx/>
                <a:latin typeface="黑体" panose="02010609060101010101" charset="-122"/>
                <a:ea typeface="黑体" panose="02010609060101010101" charset="-122"/>
              </a:rPr>
              <a:t>。</a:t>
            </a:r>
          </a:p>
        </p:txBody>
      </p:sp>
      <p:sp>
        <p:nvSpPr>
          <p:cNvPr id="5" name="文本框 4"/>
          <p:cNvSpPr txBox="1"/>
          <p:nvPr/>
        </p:nvSpPr>
        <p:spPr>
          <a:xfrm>
            <a:off x="5224145" y="5447030"/>
            <a:ext cx="3629025" cy="1106805"/>
          </a:xfrm>
          <a:prstGeom prst="rect">
            <a:avLst/>
          </a:prstGeom>
          <a:noFill/>
        </p:spPr>
        <p:txBody>
          <a:bodyPr wrap="square" rtlCol="0">
            <a:spAutoFit/>
          </a:bodyPr>
          <a:lstStyle/>
          <a:p>
            <a:r>
              <a:rPr lang="zh-CN" altLang="en-US" sz="2200" b="1">
                <a:solidFill>
                  <a:schemeClr val="accent5">
                    <a:lumMod val="50000"/>
                  </a:schemeClr>
                </a:solidFill>
                <a:uFillTx/>
              </a:rPr>
              <a:t>一般为居住在农村或城镇没有就业的居民，主要群体是农民和学生。</a:t>
            </a:r>
          </a:p>
        </p:txBody>
      </p:sp>
      <p:sp>
        <p:nvSpPr>
          <p:cNvPr id="30" name="椭圆 29"/>
          <p:cNvSpPr/>
          <p:nvPr/>
        </p:nvSpPr>
        <p:spPr>
          <a:xfrm>
            <a:off x="5224145" y="1329690"/>
            <a:ext cx="2643505" cy="714375"/>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椭圆 31"/>
          <p:cNvSpPr/>
          <p:nvPr/>
        </p:nvSpPr>
        <p:spPr>
          <a:xfrm>
            <a:off x="2038350" y="5350510"/>
            <a:ext cx="2587625" cy="714375"/>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3" name="直接连接符 32"/>
          <p:cNvCxnSpPr/>
          <p:nvPr/>
        </p:nvCxnSpPr>
        <p:spPr>
          <a:xfrm>
            <a:off x="8100695" y="1863725"/>
            <a:ext cx="2393950" cy="1790700"/>
          </a:xfrm>
          <a:prstGeom prst="line">
            <a:avLst/>
          </a:prstGeom>
          <a:ln w="28575" cmpd="sng">
            <a:solidFill>
              <a:srgbClr val="CC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9218930" y="3829050"/>
            <a:ext cx="1275715" cy="1993265"/>
          </a:xfrm>
          <a:prstGeom prst="line">
            <a:avLst/>
          </a:prstGeom>
          <a:ln w="28575" cmpd="sng">
            <a:solidFill>
              <a:srgbClr val="CC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0494645" y="3242945"/>
            <a:ext cx="1682115" cy="953135"/>
          </a:xfrm>
          <a:prstGeom prst="rect">
            <a:avLst/>
          </a:prstGeom>
          <a:noFill/>
        </p:spPr>
        <p:txBody>
          <a:bodyPr wrap="square" rtlCol="0">
            <a:spAutoFit/>
          </a:bodyPr>
          <a:lstStyle/>
          <a:p>
            <a:r>
              <a:rPr lang="en-US" altLang="zh-CN" sz="2800" b="1">
                <a:solidFill>
                  <a:schemeClr val="accent1">
                    <a:lumMod val="75000"/>
                  </a:schemeClr>
                </a:solidFill>
                <a:latin typeface="仿宋_GB2312" panose="02010609030101010101" charset="-122"/>
                <a:ea typeface="仿宋_GB2312" panose="02010609030101010101" charset="-122"/>
                <a:cs typeface="+mj-ea"/>
              </a:rPr>
              <a:t>★</a:t>
            </a:r>
            <a:r>
              <a:rPr lang="en-US" altLang="zh-CN" sz="2800" b="1">
                <a:solidFill>
                  <a:schemeClr val="accent1">
                    <a:lumMod val="75000"/>
                  </a:schemeClr>
                </a:solidFill>
                <a:latin typeface="+mj-ea"/>
                <a:ea typeface="+mj-ea"/>
                <a:cs typeface="+mj-ea"/>
              </a:rPr>
              <a:t>2019</a:t>
            </a:r>
            <a:r>
              <a:rPr lang="zh-CN" altLang="en-US" sz="2800" b="1">
                <a:solidFill>
                  <a:schemeClr val="accent1">
                    <a:lumMod val="75000"/>
                  </a:schemeClr>
                </a:solidFill>
                <a:latin typeface="+mj-ea"/>
                <a:ea typeface="+mj-ea"/>
                <a:cs typeface="+mj-ea"/>
              </a:rPr>
              <a:t>年</a:t>
            </a:r>
          </a:p>
          <a:p>
            <a:r>
              <a:rPr lang="zh-CN" altLang="en-US" sz="2800" b="1">
                <a:solidFill>
                  <a:schemeClr val="accent1">
                    <a:lumMod val="75000"/>
                  </a:schemeClr>
                </a:solidFill>
                <a:latin typeface="+mj-ea"/>
                <a:ea typeface="+mj-ea"/>
                <a:cs typeface="+mj-ea"/>
              </a:rPr>
              <a:t>税务征收</a:t>
            </a:r>
          </a:p>
        </p:txBody>
      </p:sp>
      <p:sp>
        <p:nvSpPr>
          <p:cNvPr id="4" name="文本框 3"/>
          <p:cNvSpPr txBox="1"/>
          <p:nvPr/>
        </p:nvSpPr>
        <p:spPr>
          <a:xfrm>
            <a:off x="337820" y="144145"/>
            <a:ext cx="3635375" cy="521970"/>
          </a:xfrm>
          <a:prstGeom prst="rect">
            <a:avLst/>
          </a:prstGeom>
          <a:noFill/>
        </p:spPr>
        <p:txBody>
          <a:bodyPr wrap="square" rtlCol="0">
            <a:spAutoFit/>
          </a:bodyPr>
          <a:lstStyle/>
          <a:p>
            <a:pPr algn="l"/>
            <a:r>
              <a:rPr lang="zh-CN" altLang="en-US" sz="2800">
                <a:effectLst>
                  <a:outerShdw blurRad="38100" dist="19050" dir="2700000" algn="tl" rotWithShape="0">
                    <a:schemeClr val="dk1">
                      <a:alpha val="40000"/>
                    </a:schemeClr>
                  </a:outerShdw>
                </a:effectLst>
                <a:latin typeface="+mn-ea"/>
                <a:cs typeface="+mn-ea"/>
                <a:sym typeface="+mn-ea"/>
              </a:rPr>
              <a:t>社保费划转</a:t>
            </a:r>
            <a:endParaRPr lang="zh-CN" altLang="en-US" sz="2800"/>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ppt_x"/>
                                          </p:val>
                                        </p:tav>
                                        <p:tav tm="100000">
                                          <p:val>
                                            <p:strVal val="#ppt_x"/>
                                          </p:val>
                                        </p:tav>
                                      </p:tavLst>
                                    </p:anim>
                                    <p:anim calcmode="lin" valueType="num">
                                      <p:cBhvr additive="base">
                                        <p:cTn id="82" dur="500" fill="hold"/>
                                        <p:tgtEl>
                                          <p:spTgt spid="3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0" grpId="0" bldLvl="0" animBg="1"/>
      <p:bldP spid="25" grpId="0"/>
      <p:bldP spid="26" grpId="0"/>
      <p:bldP spid="27" grpId="0" bldLvl="0" animBg="1"/>
      <p:bldP spid="28" grpId="0"/>
      <p:bldP spid="29" grpId="0"/>
      <p:bldP spid="36" grpId="0"/>
      <p:bldP spid="53" grpId="0"/>
      <p:bldP spid="2" grpId="0"/>
      <p:bldP spid="5" grpId="0"/>
      <p:bldP spid="30" grpId="0" bldLvl="0" animBg="1"/>
      <p:bldP spid="32" grpId="0" bldLvl="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泪滴形 6"/>
          <p:cNvSpPr/>
          <p:nvPr>
            <p:custDataLst>
              <p:tags r:id="rId2"/>
            </p:custDataLst>
          </p:nvPr>
        </p:nvSpPr>
        <p:spPr>
          <a:xfrm rot="8100000">
            <a:off x="5752198" y="2542092"/>
            <a:ext cx="1010184" cy="1010184"/>
          </a:xfrm>
          <a:prstGeom prst="teardrop">
            <a:avLst/>
          </a:prstGeom>
          <a:solidFill>
            <a:srgbClr val="297FB8"/>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600">
              <a:solidFill>
                <a:prstClr val="white"/>
              </a:solidFill>
            </a:endParaRPr>
          </a:p>
        </p:txBody>
      </p:sp>
      <p:sp>
        <p:nvSpPr>
          <p:cNvPr id="8" name="泪滴形 7"/>
          <p:cNvSpPr/>
          <p:nvPr>
            <p:custDataLst>
              <p:tags r:id="rId3"/>
            </p:custDataLst>
          </p:nvPr>
        </p:nvSpPr>
        <p:spPr>
          <a:xfrm rot="-2700000">
            <a:off x="9944100" y="4184015"/>
            <a:ext cx="1099185" cy="962660"/>
          </a:xfrm>
          <a:prstGeom prst="teardrop">
            <a:avLst/>
          </a:pr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600">
              <a:solidFill>
                <a:prstClr val="white"/>
              </a:solidFill>
            </a:endParaRPr>
          </a:p>
        </p:txBody>
      </p:sp>
      <p:sp>
        <p:nvSpPr>
          <p:cNvPr id="15" name="文本框 14"/>
          <p:cNvSpPr txBox="1"/>
          <p:nvPr>
            <p:custDataLst>
              <p:tags r:id="rId4"/>
            </p:custDataLst>
          </p:nvPr>
        </p:nvSpPr>
        <p:spPr>
          <a:xfrm>
            <a:off x="9812655" y="2738755"/>
            <a:ext cx="1791335" cy="1022985"/>
          </a:xfrm>
          <a:prstGeom prst="rect">
            <a:avLst/>
          </a:prstGeom>
          <a:noFill/>
        </p:spPr>
        <p:txBody>
          <a:bodyPr wrap="square" rtlCol="0" anchor="b" anchorCtr="0">
            <a:noAutofit/>
          </a:bodyPr>
          <a:lstStyle/>
          <a:p>
            <a:pPr algn="l">
              <a:buClrTx/>
              <a:buSzTx/>
              <a:buNone/>
            </a:pPr>
            <a:r>
              <a:rPr lang="zh-CN" altLang="en-US" sz="2800">
                <a:solidFill>
                  <a:schemeClr val="accent6"/>
                </a:solidFill>
                <a:sym typeface="+mn-ea"/>
              </a:rPr>
              <a:t>待遇发放</a:t>
            </a:r>
          </a:p>
          <a:p>
            <a:pPr algn="l">
              <a:buClrTx/>
              <a:buSzTx/>
              <a:buNone/>
            </a:pPr>
            <a:r>
              <a:rPr lang="zh-CN" altLang="en-US" sz="2800">
                <a:solidFill>
                  <a:schemeClr val="accent6"/>
                </a:solidFill>
                <a:sym typeface="+mn-ea"/>
              </a:rPr>
              <a:t>经办服务</a:t>
            </a:r>
            <a:endParaRPr lang="zh-CN" altLang="en-US" sz="2800">
              <a:solidFill>
                <a:schemeClr val="accent6"/>
              </a:solidFill>
              <a:ea typeface="+mn-ea"/>
              <a:sym typeface="+mn-ea"/>
            </a:endParaRPr>
          </a:p>
        </p:txBody>
      </p:sp>
      <p:cxnSp>
        <p:nvCxnSpPr>
          <p:cNvPr id="21" name="直接连接符 20"/>
          <p:cNvCxnSpPr/>
          <p:nvPr>
            <p:custDataLst>
              <p:tags r:id="rId5"/>
            </p:custDataLst>
          </p:nvPr>
        </p:nvCxnSpPr>
        <p:spPr>
          <a:xfrm>
            <a:off x="3032760" y="3901440"/>
            <a:ext cx="6779895" cy="34925"/>
          </a:xfrm>
          <a:prstGeom prst="line">
            <a:avLst/>
          </a:prstGeom>
          <a:ln w="15875">
            <a:solidFill>
              <a:sysClr val="window" lastClr="FFFFFF">
                <a:lumMod val="75000"/>
              </a:sysClr>
            </a:solidFill>
          </a:ln>
        </p:spPr>
        <p:style>
          <a:lnRef idx="1">
            <a:srgbClr val="297FB8"/>
          </a:lnRef>
          <a:fillRef idx="0">
            <a:srgbClr val="297FB8"/>
          </a:fillRef>
          <a:effectRef idx="0">
            <a:srgbClr val="297FB8"/>
          </a:effectRef>
          <a:fontRef idx="minor">
            <a:sysClr val="windowText" lastClr="000000"/>
          </a:fontRef>
        </p:style>
      </p:cxnSp>
      <p:cxnSp>
        <p:nvCxnSpPr>
          <p:cNvPr id="25" name="直接连接符 24"/>
          <p:cNvCxnSpPr/>
          <p:nvPr>
            <p:custDataLst>
              <p:tags r:id="rId6"/>
            </p:custDataLst>
          </p:nvPr>
        </p:nvCxnSpPr>
        <p:spPr>
          <a:xfrm>
            <a:off x="6314281" y="3323771"/>
            <a:ext cx="0" cy="143329"/>
          </a:xfrm>
          <a:prstGeom prst="line">
            <a:avLst/>
          </a:prstGeom>
          <a:ln w="15875">
            <a:solidFill>
              <a:sysClr val="window" lastClr="FFFFFF">
                <a:lumMod val="75000"/>
              </a:sysClr>
            </a:solidFill>
          </a:ln>
        </p:spPr>
        <p:style>
          <a:lnRef idx="1">
            <a:srgbClr val="297FB8"/>
          </a:lnRef>
          <a:fillRef idx="0">
            <a:srgbClr val="297FB8"/>
          </a:fillRef>
          <a:effectRef idx="0">
            <a:srgbClr val="297FB8"/>
          </a:effectRef>
          <a:fontRef idx="minor">
            <a:sysClr val="windowText" lastClr="000000"/>
          </a:fontRef>
        </p:style>
      </p:cxnSp>
      <p:cxnSp>
        <p:nvCxnSpPr>
          <p:cNvPr id="27" name="直接连接符 26"/>
          <p:cNvCxnSpPr/>
          <p:nvPr>
            <p:custDataLst>
              <p:tags r:id="rId7"/>
            </p:custDataLst>
          </p:nvPr>
        </p:nvCxnSpPr>
        <p:spPr>
          <a:xfrm>
            <a:off x="10002409" y="5581831"/>
            <a:ext cx="0" cy="143329"/>
          </a:xfrm>
          <a:prstGeom prst="line">
            <a:avLst/>
          </a:prstGeom>
          <a:ln w="15875">
            <a:solidFill>
              <a:sysClr val="window" lastClr="FFFFFF">
                <a:lumMod val="75000"/>
              </a:sysClr>
            </a:solidFill>
          </a:ln>
        </p:spPr>
        <p:style>
          <a:lnRef idx="1">
            <a:srgbClr val="297FB8"/>
          </a:lnRef>
          <a:fillRef idx="0">
            <a:srgbClr val="297FB8"/>
          </a:fillRef>
          <a:effectRef idx="0">
            <a:srgbClr val="297FB8"/>
          </a:effectRef>
          <a:fontRef idx="minor">
            <a:sysClr val="windowText" lastClr="000000"/>
          </a:fontRef>
        </p:style>
      </p:cxnSp>
      <p:cxnSp>
        <p:nvCxnSpPr>
          <p:cNvPr id="29" name="直接连接符 28"/>
          <p:cNvCxnSpPr/>
          <p:nvPr>
            <p:custDataLst>
              <p:tags r:id="rId8"/>
            </p:custDataLst>
          </p:nvPr>
        </p:nvCxnSpPr>
        <p:spPr>
          <a:xfrm>
            <a:off x="2708910" y="4666161"/>
            <a:ext cx="0" cy="143329"/>
          </a:xfrm>
          <a:prstGeom prst="line">
            <a:avLst/>
          </a:prstGeom>
          <a:ln w="15875">
            <a:solidFill>
              <a:sysClr val="window" lastClr="FFFFFF">
                <a:lumMod val="75000"/>
              </a:sysClr>
            </a:solidFill>
          </a:ln>
        </p:spPr>
        <p:style>
          <a:lnRef idx="1">
            <a:srgbClr val="297FB8"/>
          </a:lnRef>
          <a:fillRef idx="0">
            <a:srgbClr val="297FB8"/>
          </a:fillRef>
          <a:effectRef idx="0">
            <a:srgbClr val="297FB8"/>
          </a:effectRef>
          <a:fontRef idx="minor">
            <a:sysClr val="windowText" lastClr="000000"/>
          </a:fontRef>
        </p:style>
      </p:cxnSp>
      <p:sp>
        <p:nvSpPr>
          <p:cNvPr id="33" name="文本框 32"/>
          <p:cNvSpPr txBox="1"/>
          <p:nvPr>
            <p:custDataLst>
              <p:tags r:id="rId9"/>
            </p:custDataLst>
          </p:nvPr>
        </p:nvSpPr>
        <p:spPr>
          <a:xfrm>
            <a:off x="1945231" y="4331109"/>
            <a:ext cx="728643" cy="668747"/>
          </a:xfrm>
          <a:prstGeom prst="rect">
            <a:avLst/>
          </a:prstGeom>
          <a:noFill/>
        </p:spPr>
        <p:txBody>
          <a:bodyPr wrap="square" rtlCol="0" anchor="ctr" anchorCtr="0">
            <a:noAutofit/>
          </a:bodyPr>
          <a:lstStyle/>
          <a:p>
            <a:pPr algn="ctr"/>
            <a:r>
              <a:rPr lang="zh-CN" altLang="en-US" sz="2800" dirty="0">
                <a:solidFill>
                  <a:sysClr val="window" lastClr="FFFFFF"/>
                </a:solidFill>
              </a:rPr>
              <a:t>人社</a:t>
            </a:r>
          </a:p>
        </p:txBody>
      </p:sp>
      <p:sp>
        <p:nvSpPr>
          <p:cNvPr id="38" name="文本框 37"/>
          <p:cNvSpPr txBox="1"/>
          <p:nvPr>
            <p:custDataLst>
              <p:tags r:id="rId10"/>
            </p:custDataLst>
          </p:nvPr>
        </p:nvSpPr>
        <p:spPr>
          <a:xfrm>
            <a:off x="5406390" y="3901440"/>
            <a:ext cx="1816100" cy="808355"/>
          </a:xfrm>
          <a:prstGeom prst="rect">
            <a:avLst/>
          </a:prstGeom>
          <a:noFill/>
        </p:spPr>
        <p:txBody>
          <a:bodyPr wrap="square" rtlCol="0" anchor="b" anchorCtr="0">
            <a:noAutofit/>
          </a:bodyPr>
          <a:lstStyle/>
          <a:p>
            <a:pPr algn="l">
              <a:lnSpc>
                <a:spcPct val="120000"/>
              </a:lnSpc>
              <a:spcBef>
                <a:spcPts val="1000"/>
              </a:spcBef>
              <a:buFont typeface="Arial" panose="020B0604020202020204" pitchFamily="34" charset="0"/>
            </a:pPr>
            <a:endParaRPr lang="zh-CN" altLang="en-US" sz="2800" b="1">
              <a:sym typeface="+mn-ea"/>
            </a:endParaRPr>
          </a:p>
          <a:p>
            <a:pPr algn="l">
              <a:lnSpc>
                <a:spcPct val="120000"/>
              </a:lnSpc>
              <a:spcBef>
                <a:spcPts val="1000"/>
              </a:spcBef>
              <a:buFont typeface="Arial" panose="020B0604020202020204" pitchFamily="34" charset="0"/>
            </a:pPr>
            <a:r>
              <a:rPr lang="zh-CN" altLang="en-US" sz="2800" b="1">
                <a:solidFill>
                  <a:schemeClr val="accent5">
                    <a:lumMod val="75000"/>
                  </a:schemeClr>
                </a:solidFill>
                <a:latin typeface="Arial" panose="020B0604020202020204" pitchFamily="34" charset="0"/>
                <a:ea typeface="+mn-ea"/>
                <a:cs typeface="+mn-ea"/>
                <a:sym typeface="+mn-ea"/>
              </a:rPr>
              <a:t>保费征收</a:t>
            </a:r>
          </a:p>
        </p:txBody>
      </p:sp>
      <p:cxnSp>
        <p:nvCxnSpPr>
          <p:cNvPr id="18" name="直接连接符 17"/>
          <p:cNvCxnSpPr/>
          <p:nvPr>
            <p:custDataLst>
              <p:tags r:id="rId11"/>
            </p:custDataLst>
          </p:nvPr>
        </p:nvCxnSpPr>
        <p:spPr>
          <a:xfrm>
            <a:off x="2123964" y="4390571"/>
            <a:ext cx="0" cy="143329"/>
          </a:xfrm>
          <a:prstGeom prst="line">
            <a:avLst/>
          </a:prstGeom>
          <a:ln w="15875">
            <a:solidFill>
              <a:sysClr val="window" lastClr="FFFFFF">
                <a:lumMod val="75000"/>
              </a:sysClr>
            </a:solidFill>
          </a:ln>
        </p:spPr>
        <p:style>
          <a:lnRef idx="1">
            <a:srgbClr val="297FB8"/>
          </a:lnRef>
          <a:fillRef idx="0">
            <a:srgbClr val="297FB8"/>
          </a:fillRef>
          <a:effectRef idx="0">
            <a:srgbClr val="297FB8"/>
          </a:effectRef>
          <a:fontRef idx="minor">
            <a:sysClr val="windowText" lastClr="000000"/>
          </a:fontRef>
        </p:style>
      </p:cxnSp>
      <p:sp>
        <p:nvSpPr>
          <p:cNvPr id="19" name="文本框 18"/>
          <p:cNvSpPr txBox="1"/>
          <p:nvPr>
            <p:custDataLst>
              <p:tags r:id="rId12"/>
            </p:custDataLst>
          </p:nvPr>
        </p:nvSpPr>
        <p:spPr>
          <a:xfrm>
            <a:off x="5893661" y="2712494"/>
            <a:ext cx="728643" cy="668747"/>
          </a:xfrm>
          <a:prstGeom prst="rect">
            <a:avLst/>
          </a:prstGeom>
          <a:noFill/>
        </p:spPr>
        <p:txBody>
          <a:bodyPr wrap="square" rtlCol="0" anchor="ctr" anchorCtr="0">
            <a:noAutofit/>
          </a:bodyPr>
          <a:lstStyle/>
          <a:p>
            <a:pPr algn="ctr"/>
            <a:r>
              <a:rPr lang="zh-CN" altLang="en-US" sz="2800" dirty="0">
                <a:solidFill>
                  <a:sysClr val="window" lastClr="FFFFFF"/>
                </a:solidFill>
              </a:rPr>
              <a:t>税务</a:t>
            </a:r>
          </a:p>
        </p:txBody>
      </p:sp>
      <p:sp>
        <p:nvSpPr>
          <p:cNvPr id="20" name="泪滴形 19"/>
          <p:cNvSpPr/>
          <p:nvPr>
            <p:custDataLst>
              <p:tags r:id="rId13"/>
            </p:custDataLst>
          </p:nvPr>
        </p:nvSpPr>
        <p:spPr>
          <a:xfrm rot="-2700000">
            <a:off x="1759585" y="4184015"/>
            <a:ext cx="1099185" cy="962660"/>
          </a:xfrm>
          <a:prstGeom prst="teardrop">
            <a:avLst/>
          </a:pr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600">
              <a:solidFill>
                <a:prstClr val="white"/>
              </a:solidFill>
            </a:endParaRPr>
          </a:p>
        </p:txBody>
      </p:sp>
      <p:sp>
        <p:nvSpPr>
          <p:cNvPr id="22" name="文本框 21"/>
          <p:cNvSpPr txBox="1"/>
          <p:nvPr>
            <p:custDataLst>
              <p:tags r:id="rId14"/>
            </p:custDataLst>
          </p:nvPr>
        </p:nvSpPr>
        <p:spPr>
          <a:xfrm>
            <a:off x="1945231" y="4242209"/>
            <a:ext cx="728643" cy="668747"/>
          </a:xfrm>
          <a:prstGeom prst="rect">
            <a:avLst/>
          </a:prstGeom>
          <a:noFill/>
        </p:spPr>
        <p:txBody>
          <a:bodyPr wrap="square" rtlCol="0" anchor="ctr" anchorCtr="0">
            <a:noAutofit/>
          </a:bodyPr>
          <a:lstStyle/>
          <a:p>
            <a:pPr algn="ctr"/>
            <a:r>
              <a:rPr lang="zh-CN" altLang="zh-CN" sz="2800" dirty="0">
                <a:solidFill>
                  <a:sysClr val="window" lastClr="FFFFFF"/>
                </a:solidFill>
              </a:rPr>
              <a:t>医保</a:t>
            </a:r>
          </a:p>
        </p:txBody>
      </p:sp>
      <p:sp>
        <p:nvSpPr>
          <p:cNvPr id="23" name="文本框 22"/>
          <p:cNvSpPr txBox="1"/>
          <p:nvPr/>
        </p:nvSpPr>
        <p:spPr>
          <a:xfrm>
            <a:off x="1427480" y="2808605"/>
            <a:ext cx="1605280" cy="953135"/>
          </a:xfrm>
          <a:prstGeom prst="rect">
            <a:avLst/>
          </a:prstGeom>
          <a:noFill/>
        </p:spPr>
        <p:txBody>
          <a:bodyPr wrap="none" rtlCol="0" anchor="t">
            <a:spAutoFit/>
          </a:bodyPr>
          <a:lstStyle/>
          <a:p>
            <a:r>
              <a:rPr lang="zh-CN" altLang="en-US" sz="2800">
                <a:solidFill>
                  <a:schemeClr val="accent6"/>
                </a:solidFill>
                <a:sym typeface="+mn-ea"/>
              </a:rPr>
              <a:t>政策制定</a:t>
            </a:r>
          </a:p>
          <a:p>
            <a:r>
              <a:rPr lang="zh-CN" altLang="en-US" sz="2800">
                <a:solidFill>
                  <a:schemeClr val="accent6"/>
                </a:solidFill>
                <a:sym typeface="+mn-ea"/>
              </a:rPr>
              <a:t>参保管理</a:t>
            </a:r>
          </a:p>
        </p:txBody>
      </p:sp>
      <p:sp>
        <p:nvSpPr>
          <p:cNvPr id="24" name="文本框 23"/>
          <p:cNvSpPr txBox="1"/>
          <p:nvPr>
            <p:custDataLst>
              <p:tags r:id="rId15"/>
            </p:custDataLst>
          </p:nvPr>
        </p:nvSpPr>
        <p:spPr>
          <a:xfrm>
            <a:off x="10174196" y="4242209"/>
            <a:ext cx="728643" cy="668747"/>
          </a:xfrm>
          <a:prstGeom prst="rect">
            <a:avLst/>
          </a:prstGeom>
          <a:noFill/>
        </p:spPr>
        <p:txBody>
          <a:bodyPr wrap="square" rtlCol="0" anchor="ctr" anchorCtr="0">
            <a:noAutofit/>
          </a:bodyPr>
          <a:lstStyle/>
          <a:p>
            <a:pPr algn="ctr"/>
            <a:r>
              <a:rPr lang="zh-CN" altLang="en-US" sz="2800" dirty="0">
                <a:solidFill>
                  <a:sysClr val="window" lastClr="FFFFFF"/>
                </a:solidFill>
              </a:rPr>
              <a:t>医保</a:t>
            </a:r>
          </a:p>
        </p:txBody>
      </p:sp>
      <p:sp>
        <p:nvSpPr>
          <p:cNvPr id="14" name="文本框 13"/>
          <p:cNvSpPr txBox="1"/>
          <p:nvPr/>
        </p:nvSpPr>
        <p:spPr>
          <a:xfrm>
            <a:off x="140970" y="127000"/>
            <a:ext cx="2852420" cy="1076325"/>
          </a:xfrm>
          <a:prstGeom prst="rect">
            <a:avLst/>
          </a:prstGeom>
          <a:noFill/>
        </p:spPr>
        <p:txBody>
          <a:bodyPr wrap="square" rtlCol="0" anchor="t">
            <a:spAutoFit/>
          </a:bodyPr>
          <a:lstStyle/>
          <a:p>
            <a:pPr algn="l"/>
            <a:r>
              <a:rPr lang="en-US" sz="3200">
                <a:solidFill>
                  <a:schemeClr val="tx1"/>
                </a:solidFill>
                <a:effectLst>
                  <a:outerShdw blurRad="38100" dist="19050" dir="2700000" algn="tl" rotWithShape="0">
                    <a:schemeClr val="dk1">
                      <a:alpha val="40000"/>
                    </a:schemeClr>
                  </a:outerShdw>
                </a:effectLst>
                <a:latin typeface="+mn-ea"/>
                <a:cs typeface="+mn-ea"/>
                <a:sym typeface="+mn-ea"/>
              </a:rPr>
              <a:t> </a:t>
            </a:r>
            <a:r>
              <a:rPr lang="zh-CN" altLang="en-US" sz="3200">
                <a:solidFill>
                  <a:schemeClr val="tx1"/>
                </a:solidFill>
                <a:effectLst>
                  <a:outerShdw blurRad="38100" dist="19050" dir="2700000" algn="tl" rotWithShape="0">
                    <a:schemeClr val="dk1">
                      <a:alpha val="40000"/>
                    </a:schemeClr>
                  </a:outerShdw>
                </a:effectLst>
                <a:latin typeface="+mn-ea"/>
                <a:cs typeface="+mn-ea"/>
                <a:sym typeface="+mn-ea"/>
              </a:rPr>
              <a:t>划转后职责分工</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500"/>
                            </p:stCondLst>
                            <p:childTnLst>
                              <p:par>
                                <p:cTn id="60" presetID="2" presetClass="entr" presetSubtype="1"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0-#ppt_h/2"/>
                                          </p:val>
                                        </p:tav>
                                        <p:tav tm="100000">
                                          <p:val>
                                            <p:strVal val="#ppt_y"/>
                                          </p:val>
                                        </p:tav>
                                      </p:tavLst>
                                    </p:anim>
                                  </p:childTnLst>
                                </p:cTn>
                              </p:par>
                            </p:childTnLst>
                          </p:cTn>
                        </p:par>
                        <p:par>
                          <p:cTn id="64" fill="hold">
                            <p:stCondLst>
                              <p:cond delay="1000"/>
                            </p:stCondLst>
                            <p:childTnLst>
                              <p:par>
                                <p:cTn id="65" presetID="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5" grpId="0"/>
      <p:bldP spid="38" grpId="0"/>
      <p:bldP spid="19" grpId="0"/>
      <p:bldP spid="20" grpId="0" bldLvl="0" animBg="1"/>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68165" y="260350"/>
            <a:ext cx="3408045"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zh-CN" altLang="zh-CN" sz="3200" b="1"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城乡居民社保费征缴方式</a:t>
            </a:r>
          </a:p>
        </p:txBody>
      </p:sp>
      <p:sp>
        <p:nvSpPr>
          <p:cNvPr id="12" name="圆角矩形 11"/>
          <p:cNvSpPr/>
          <p:nvPr>
            <p:custDataLst>
              <p:tags r:id="rId2"/>
            </p:custDataLst>
          </p:nvPr>
        </p:nvSpPr>
        <p:spPr>
          <a:xfrm rot="21439215">
            <a:off x="2753995" y="4105910"/>
            <a:ext cx="1005840" cy="1144905"/>
          </a:xfrm>
          <a:prstGeom prst="roundRect">
            <a:avLst>
              <a:gd name="adj" fmla="val 18567"/>
            </a:avLst>
          </a:prstGeom>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a:bodyPr>
          <a:lstStyle/>
          <a:p>
            <a:pPr lvl="0" algn="ctr"/>
            <a:r>
              <a:rPr lang="zh-CN" altLang="en-US" sz="2000" dirty="0">
                <a:latin typeface="微软雅黑" panose="020B0503020204020204" charset="-122"/>
                <a:ea typeface="微软雅黑" panose="020B0503020204020204" charset="-122"/>
                <a:sym typeface="Arial" panose="020B0604020202020204" pitchFamily="34" charset="0"/>
              </a:rPr>
              <a:t>tip</a:t>
            </a:r>
            <a:r>
              <a:rPr lang="en-US" altLang="zh-CN" sz="2000" dirty="0">
                <a:latin typeface="微软雅黑" panose="020B0503020204020204" charset="-122"/>
                <a:ea typeface="微软雅黑" panose="020B0503020204020204" charset="-122"/>
                <a:sym typeface="Arial" panose="020B0604020202020204" pitchFamily="34" charset="0"/>
              </a:rPr>
              <a:t>s3</a:t>
            </a:r>
          </a:p>
        </p:txBody>
      </p:sp>
      <p:sp>
        <p:nvSpPr>
          <p:cNvPr id="22" name="标题 1"/>
          <p:cNvSpPr txBox="1"/>
          <p:nvPr>
            <p:custDataLst>
              <p:tags r:id="rId3"/>
            </p:custDataLst>
          </p:nvPr>
        </p:nvSpPr>
        <p:spPr>
          <a:xfrm>
            <a:off x="4253230" y="4423410"/>
            <a:ext cx="3096895" cy="509905"/>
          </a:xfrm>
          <a:prstGeom prst="rect">
            <a:avLst/>
          </a:prstGeom>
          <a:noFill/>
        </p:spPr>
        <p:txBody>
          <a:bodyPr wrap="square" bIns="0" rtlCol="0" anchor="b" anchorCtr="0">
            <a:noAutofit/>
          </a:bodyPr>
          <a:lstStyle>
            <a:defPPr>
              <a:defRPr lang="zh-CN"/>
            </a:defPPr>
            <a:lvl1pPr>
              <a:lnSpc>
                <a:spcPct val="130000"/>
              </a:lnSpc>
              <a:defRPr sz="1200"/>
            </a:lvl1pPr>
          </a:lstStyle>
          <a:p>
            <a:pPr algn="l">
              <a:lnSpc>
                <a:spcPct val="120000"/>
              </a:lnSpc>
            </a:pPr>
            <a:r>
              <a:rPr lang="zh-CN" altLang="en-US" sz="2400" b="1" spc="300">
                <a:solidFill>
                  <a:srgbClr val="1F74AD"/>
                </a:solidFill>
                <a:latin typeface="微软雅黑" panose="020B0503020204020204" charset="-122"/>
                <a:ea typeface="微软雅黑" panose="020B0503020204020204" charset="-122"/>
                <a:cs typeface="+mn-ea"/>
                <a:sym typeface="Arial" panose="020B0604020202020204" pitchFamily="34" charset="0"/>
              </a:rPr>
              <a:t>税务部门征收</a:t>
            </a:r>
          </a:p>
        </p:txBody>
      </p:sp>
      <p:sp>
        <p:nvSpPr>
          <p:cNvPr id="11" name="圆角矩形 10"/>
          <p:cNvSpPr/>
          <p:nvPr>
            <p:custDataLst>
              <p:tags r:id="rId4"/>
            </p:custDataLst>
          </p:nvPr>
        </p:nvSpPr>
        <p:spPr>
          <a:xfrm rot="21439215">
            <a:off x="2645410" y="2900045"/>
            <a:ext cx="1036955" cy="1144905"/>
          </a:xfrm>
          <a:prstGeom prst="roundRect">
            <a:avLst>
              <a:gd name="adj" fmla="val 18567"/>
            </a:avLst>
          </a:prstGeom>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a:bodyPr>
          <a:lstStyle/>
          <a:p>
            <a:pPr lvl="0" algn="ctr"/>
            <a:r>
              <a:rPr lang="zh-CN" altLang="en-US" sz="2000" dirty="0">
                <a:latin typeface="微软雅黑" panose="020B0503020204020204" charset="-122"/>
                <a:ea typeface="微软雅黑" panose="020B0503020204020204" charset="-122"/>
                <a:sym typeface="Arial" panose="020B0604020202020204" pitchFamily="34" charset="0"/>
              </a:rPr>
              <a:t>tips</a:t>
            </a:r>
            <a:r>
              <a:rPr lang="en-US" altLang="zh-CN" sz="2000" dirty="0">
                <a:latin typeface="微软雅黑" panose="020B0503020204020204" charset="-122"/>
                <a:ea typeface="微软雅黑" panose="020B0503020204020204" charset="-122"/>
                <a:sym typeface="Arial" panose="020B0604020202020204" pitchFamily="34" charset="0"/>
              </a:rPr>
              <a:t>2</a:t>
            </a:r>
          </a:p>
        </p:txBody>
      </p:sp>
      <p:sp>
        <p:nvSpPr>
          <p:cNvPr id="25" name="标题 1"/>
          <p:cNvSpPr txBox="1"/>
          <p:nvPr>
            <p:custDataLst>
              <p:tags r:id="rId5"/>
            </p:custDataLst>
          </p:nvPr>
        </p:nvSpPr>
        <p:spPr>
          <a:xfrm>
            <a:off x="4253230" y="3093085"/>
            <a:ext cx="5112385" cy="541020"/>
          </a:xfrm>
          <a:prstGeom prst="rect">
            <a:avLst/>
          </a:prstGeom>
          <a:noFill/>
        </p:spPr>
        <p:txBody>
          <a:bodyPr wrap="square" bIns="0" rtlCol="0" anchor="b" anchorCtr="0">
            <a:noAutofit/>
          </a:bodyPr>
          <a:lstStyle>
            <a:defPPr>
              <a:defRPr lang="zh-CN"/>
            </a:defPPr>
            <a:lvl1pPr>
              <a:lnSpc>
                <a:spcPct val="130000"/>
              </a:lnSpc>
              <a:defRPr sz="1200"/>
            </a:lvl1pPr>
          </a:lstStyle>
          <a:p>
            <a:pPr algn="l">
              <a:lnSpc>
                <a:spcPct val="120000"/>
              </a:lnSpc>
            </a:pPr>
            <a:r>
              <a:rPr lang="zh-CN" altLang="zh-CN" sz="2400" b="1" spc="300">
                <a:solidFill>
                  <a:srgbClr val="1F74A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多方协作配合</a:t>
            </a:r>
          </a:p>
        </p:txBody>
      </p:sp>
      <p:sp>
        <p:nvSpPr>
          <p:cNvPr id="10" name="圆角矩形 9"/>
          <p:cNvSpPr/>
          <p:nvPr>
            <p:custDataLst>
              <p:tags r:id="rId6"/>
            </p:custDataLst>
          </p:nvPr>
        </p:nvSpPr>
        <p:spPr>
          <a:xfrm rot="21116664">
            <a:off x="2565400" y="1784985"/>
            <a:ext cx="1076325" cy="1035685"/>
          </a:xfrm>
          <a:prstGeom prst="roundRect">
            <a:avLst>
              <a:gd name="adj" fmla="val 18567"/>
            </a:avLst>
          </a:prstGeom>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2500" lnSpcReduction="20000"/>
          </a:bodyPr>
          <a:lstStyle/>
          <a:p>
            <a:pPr algn="ctr"/>
            <a:r>
              <a:rPr lang="en-US" altLang="zh-CN" sz="5400" dirty="0">
                <a:solidFill>
                  <a:sysClr val="window" lastClr="FFFFFF"/>
                </a:solidFill>
                <a:latin typeface="微软雅黑" panose="020B0503020204020204" charset="-122"/>
                <a:ea typeface="微软雅黑" panose="020B0503020204020204" charset="-122"/>
                <a:sym typeface="Arial" panose="020B0604020202020204" pitchFamily="34" charset="0"/>
              </a:rPr>
              <a:t>tips1</a:t>
            </a:r>
          </a:p>
        </p:txBody>
      </p:sp>
      <p:sp>
        <p:nvSpPr>
          <p:cNvPr id="28" name="标题 1"/>
          <p:cNvSpPr txBox="1"/>
          <p:nvPr>
            <p:custDataLst>
              <p:tags r:id="rId7"/>
            </p:custDataLst>
          </p:nvPr>
        </p:nvSpPr>
        <p:spPr>
          <a:xfrm>
            <a:off x="4253230" y="1714500"/>
            <a:ext cx="6854825" cy="628650"/>
          </a:xfrm>
          <a:prstGeom prst="rect">
            <a:avLst/>
          </a:prstGeom>
          <a:noFill/>
        </p:spPr>
        <p:txBody>
          <a:bodyPr wrap="square" bIns="0" rtlCol="0" anchor="b" anchorCtr="0">
            <a:noAutofit/>
          </a:bodyPr>
          <a:lstStyle>
            <a:defPPr>
              <a:defRPr lang="zh-CN"/>
            </a:defPPr>
            <a:lvl1pPr>
              <a:lnSpc>
                <a:spcPct val="130000"/>
              </a:lnSpc>
              <a:defRPr sz="1200"/>
            </a:lvl1pPr>
          </a:lstStyle>
          <a:p>
            <a:pPr algn="l">
              <a:lnSpc>
                <a:spcPct val="120000"/>
              </a:lnSpc>
            </a:pPr>
            <a:r>
              <a:rPr lang="zh-CN" altLang="en-US" sz="2400" b="1" spc="300" dirty="0">
                <a:solidFill>
                  <a:srgbClr val="1F74AD"/>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政府统一组织</a:t>
            </a:r>
          </a:p>
        </p:txBody>
      </p:sp>
      <p:sp>
        <p:nvSpPr>
          <p:cNvPr id="7" name="圆角矩形 6"/>
          <p:cNvSpPr/>
          <p:nvPr>
            <p:custDataLst>
              <p:tags r:id="rId8"/>
            </p:custDataLst>
          </p:nvPr>
        </p:nvSpPr>
        <p:spPr>
          <a:xfrm>
            <a:off x="647183" y="3416884"/>
            <a:ext cx="730245" cy="1414855"/>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8" name="圆角矩形 7"/>
          <p:cNvSpPr/>
          <p:nvPr>
            <p:custDataLst>
              <p:tags r:id="rId9"/>
            </p:custDataLst>
          </p:nvPr>
        </p:nvSpPr>
        <p:spPr>
          <a:xfrm>
            <a:off x="655384" y="4728682"/>
            <a:ext cx="319489" cy="1603703"/>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baseline="-25000" dirty="0">
              <a:sym typeface="Arial" panose="020B0604020202020204" pitchFamily="34" charset="0"/>
            </a:endParaRPr>
          </a:p>
        </p:txBody>
      </p:sp>
      <p:sp>
        <p:nvSpPr>
          <p:cNvPr id="9" name="圆角矩形 8"/>
          <p:cNvSpPr/>
          <p:nvPr>
            <p:custDataLst>
              <p:tags r:id="rId10"/>
            </p:custDataLst>
          </p:nvPr>
        </p:nvSpPr>
        <p:spPr>
          <a:xfrm rot="20318279">
            <a:off x="1127686" y="4702850"/>
            <a:ext cx="319489" cy="481609"/>
          </a:xfrm>
          <a:prstGeom prst="roundRect">
            <a:avLst>
              <a:gd name="adj" fmla="val 29625"/>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baseline="-25000" dirty="0">
              <a:sym typeface="Arial" panose="020B0604020202020204" pitchFamily="34" charset="0"/>
            </a:endParaRPr>
          </a:p>
        </p:txBody>
      </p:sp>
      <p:sp>
        <p:nvSpPr>
          <p:cNvPr id="14" name="圆角矩形 13"/>
          <p:cNvSpPr/>
          <p:nvPr>
            <p:custDataLst>
              <p:tags r:id="rId11"/>
            </p:custDataLst>
          </p:nvPr>
        </p:nvSpPr>
        <p:spPr>
          <a:xfrm>
            <a:off x="1180833" y="5001259"/>
            <a:ext cx="327643" cy="1318647"/>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baseline="-25000" dirty="0">
              <a:sym typeface="Arial" panose="020B0604020202020204" pitchFamily="34" charset="0"/>
            </a:endParaRPr>
          </a:p>
        </p:txBody>
      </p:sp>
      <p:sp>
        <p:nvSpPr>
          <p:cNvPr id="15" name="圆角矩形 14"/>
          <p:cNvSpPr/>
          <p:nvPr>
            <p:custDataLst>
              <p:tags r:id="rId12"/>
            </p:custDataLst>
          </p:nvPr>
        </p:nvSpPr>
        <p:spPr>
          <a:xfrm rot="3224468">
            <a:off x="1381449" y="2503072"/>
            <a:ext cx="290941" cy="1382964"/>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baseline="-25000" dirty="0">
              <a:sym typeface="Arial" panose="020B0604020202020204" pitchFamily="34" charset="0"/>
            </a:endParaRPr>
          </a:p>
        </p:txBody>
      </p:sp>
      <p:sp>
        <p:nvSpPr>
          <p:cNvPr id="16" name="圆角矩形 15"/>
          <p:cNvSpPr/>
          <p:nvPr>
            <p:custDataLst>
              <p:tags r:id="rId13"/>
            </p:custDataLst>
          </p:nvPr>
        </p:nvSpPr>
        <p:spPr>
          <a:xfrm rot="3531662">
            <a:off x="1685345" y="2672329"/>
            <a:ext cx="291025" cy="1382964"/>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baseline="-25000" dirty="0">
              <a:sym typeface="Arial" panose="020B0604020202020204" pitchFamily="34" charset="0"/>
            </a:endParaRPr>
          </a:p>
        </p:txBody>
      </p:sp>
      <p:sp>
        <p:nvSpPr>
          <p:cNvPr id="17" name="椭圆 16"/>
          <p:cNvSpPr/>
          <p:nvPr>
            <p:custDataLst>
              <p:tags r:id="rId14"/>
            </p:custDataLst>
          </p:nvPr>
        </p:nvSpPr>
        <p:spPr>
          <a:xfrm>
            <a:off x="649976" y="2562424"/>
            <a:ext cx="818733" cy="818733"/>
          </a:xfrm>
          <a:prstGeom prst="ellipse">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9" name="文本框 28"/>
          <p:cNvSpPr txBox="1"/>
          <p:nvPr/>
        </p:nvSpPr>
        <p:spPr>
          <a:xfrm>
            <a:off x="107315" y="44450"/>
            <a:ext cx="3027680" cy="583565"/>
          </a:xfrm>
          <a:prstGeom prst="rect">
            <a:avLst/>
          </a:prstGeom>
          <a:noFill/>
        </p:spPr>
        <p:txBody>
          <a:bodyPr wrap="none" rtlCol="0" anchor="t">
            <a:spAutoFit/>
          </a:bodyPr>
          <a:lstStyle/>
          <a:p>
            <a:r>
              <a:rPr lang="zh-CN" altLang="en-US" sz="3200">
                <a:latin typeface="+mj-ea"/>
                <a:ea typeface="+mj-ea"/>
                <a:cs typeface="黑体" panose="02010609060101010101" charset="-122"/>
                <a:sym typeface="+mn-ea"/>
              </a:rPr>
              <a:t>划转后征缴方式</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12" grpId="1" animBg="1"/>
      <p:bldP spid="22" grpId="0"/>
      <p:bldP spid="22" grpId="1"/>
      <p:bldP spid="11" grpId="0" bldLvl="0" animBg="1"/>
      <p:bldP spid="11" grpId="1" animBg="1"/>
      <p:bldP spid="25" grpId="0"/>
      <p:bldP spid="25" grpId="1"/>
      <p:bldP spid="10" grpId="0" bldLvl="0" animBg="1"/>
      <p:bldP spid="10" grpId="1" animBg="1"/>
      <p:bldP spid="28" grpId="0"/>
      <p:bldP spid="28" grpId="1"/>
      <p:bldP spid="7" grpId="0" bldLvl="0" animBg="1"/>
      <p:bldP spid="7" grpId="1" animBg="1"/>
      <p:bldP spid="8" grpId="0" bldLvl="0" animBg="1"/>
      <p:bldP spid="8" grpId="1" animBg="1"/>
      <p:bldP spid="9" grpId="0" bldLvl="0" animBg="1"/>
      <p:bldP spid="9" grpId="1" animBg="1"/>
      <p:bldP spid="14" grpId="0" bldLvl="0" animBg="1"/>
      <p:bldP spid="14" grpId="1" animBg="1"/>
      <p:bldP spid="15" grpId="0" bldLvl="0" animBg="1"/>
      <p:bldP spid="15" grpId="1" animBg="1"/>
      <p:bldP spid="16" grpId="0" bldLvl="0" animBg="1"/>
      <p:bldP spid="16" grpId="1" animBg="1"/>
      <p:bldP spid="17" grpId="0" bldLvl="0" animBg="1"/>
      <p:bldP spid="1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36"/>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i"/>
  <p:tag name="KSO_WM_UNIT_INDEX" val="1_1_1"/>
  <p:tag name="KSO_WM_UNIT_ID" val="diagram20165065_1*p_h_i*1_1_1"/>
  <p:tag name="KSO_WM_UNIT_LAYERLEVEL" val="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h_i"/>
  <p:tag name="KSO_WM_UNIT_INDEX" val="1_1_1_1"/>
  <p:tag name="KSO_WM_UNIT_ID" val="diagram20165065_1*p_h_h_i*1_1_1_1"/>
  <p:tag name="KSO_WM_UNIT_LAYERLEVEL" val="1_1_1_1"/>
  <p:tag name="KSO_WM_BEAUTIFY_FLAG" val="#wm#"/>
  <p:tag name="KSO_WM_TAG_VERSION" val="1.0"/>
  <p:tag name="KSO_WM_DIAGRAM_GROUP_CODE" val="p1-1"/>
  <p:tag name="KSO_WM_UNIT_LINE_FORE_SCHEMECOLOR_INDEX" val="5"/>
  <p:tag name="KSO_WM_UNIT_LINE_FILL_TYPE" val="2"/>
  <p:tag name="KSO_WM_UNIT_TEXT_FILL_FORE_SCHEMECOLOR_INDEX" val="7"/>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h_i"/>
  <p:tag name="KSO_WM_UNIT_INDEX" val="1_1_1_2"/>
  <p:tag name="KSO_WM_UNIT_ID" val="diagram20165065_1*p_h_h_i*1_1_1_2"/>
  <p:tag name="KSO_WM_UNIT_LAYERLEVEL" val="1_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h_i"/>
  <p:tag name="KSO_WM_UNIT_INDEX" val="1_1_2_2"/>
  <p:tag name="KSO_WM_UNIT_ID" val="diagram20165065_1*p_h_h_i*1_1_2_2"/>
  <p:tag name="KSO_WM_UNIT_LAYERLEVEL" val="1_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h_i"/>
  <p:tag name="KSO_WM_UNIT_INDEX" val="1_1_2_1"/>
  <p:tag name="KSO_WM_UNIT_ID" val="diagram20165065_1*p_h_h_i*1_1_2_1"/>
  <p:tag name="KSO_WM_UNIT_LAYERLEVEL" val="1_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BIND_DECORATION_IDS" val="diagram20165065_1*p_i*1_3;diagram20165065_1*p_i*1_4"/>
  <p:tag name="KSO_WM_TEMPLATE_CATEGORY" val="diagram"/>
  <p:tag name="KSO_WM_TEMPLATE_INDEX" val="20165065"/>
  <p:tag name="KSO_WM_UNIT_TYPE" val="p_h_f"/>
  <p:tag name="KSO_WM_UNIT_INDEX" val="1_1_1"/>
  <p:tag name="KSO_WM_UNIT_ID" val="diagram20165065_1*p_h_f*1_1_1"/>
  <p:tag name="KSO_WM_UNIT_LAYERLEVEL" val="1_1_1"/>
  <p:tag name="KSO_WM_UNIT_VALUE" val="7"/>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BIND_DECORATION_IDS" val="diagram20165065_1*p_i*1_7;diagram20165065_1*p_i*1_8"/>
  <p:tag name="KSO_WM_TEMPLATE_CATEGORY" val="diagram"/>
  <p:tag name="KSO_WM_TEMPLATE_INDEX" val="20165065"/>
  <p:tag name="KSO_WM_UNIT_TYPE" val="p_h_h_f"/>
  <p:tag name="KSO_WM_UNIT_INDEX" val="1_1_2_1"/>
  <p:tag name="KSO_WM_UNIT_ID" val="diagram20165065_1*p_h_h_f*1_1_2_1"/>
  <p:tag name="KSO_WM_UNIT_LAYERLEVEL" val="1_1_1_1"/>
  <p:tag name="KSO_WM_UNIT_VALUE" val="7"/>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19.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8"/>
  <p:tag name="KSO_WM_SLIDE_LAYOUT_CNT" val="1_1"/>
  <p:tag name="KSO_WM_SLIDE_LAYOUT" val="a_f"/>
  <p:tag name="KSO_WM_BEAUTIFY_FLAG" val="#wm#"/>
  <p:tag name="KSO_WM_SLIDE_TYPE" val="text"/>
  <p:tag name="KSO_WM_SLIDE_ITEM_CNT" val="1"/>
  <p:tag name="KSO_WM_SLIDE_INDEX" val="2"/>
  <p:tag name="KSO_WM_SLIDE_ID" val="custom20184636_2"/>
  <p:tag name="KSO_WM_TAG_VERSION" val="1.0"/>
  <p:tag name="KSO_WM_TEMPLATE_INDEX" val="20184636"/>
  <p:tag name="KSO_WM_TEMPLATE_CATEGORY" val="custo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36"/>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1_2"/>
  <p:tag name="KSO_WM_UNIT_ID" val="diagram20169557_2*n_h_i*1_1_2"/>
  <p:tag name="KSO_WM_UNIT_LAYERLEVEL" val="1_1_1"/>
  <p:tag name="KSO_WM_BEAUTIFY_FLAG" val="#wm#"/>
  <p:tag name="KSO_WM_TAG_VERSION" val="1.0"/>
  <p:tag name="KSO_WM_DIAGRAM_GROUP_CODE" val="n1-1"/>
  <p:tag name="KSO_WM_UNIT_FILL_FORE_SCHEMECOLOR_INDEX" val="5"/>
  <p:tag name="KSO_WM_UNI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1"/>
  <p:tag name="KSO_WM_UNIT_ID" val="diagram20169557_2*n_h_i*1_2_1"/>
  <p:tag name="KSO_WM_UNIT_LAYERLEVEL" val="1_1_1"/>
  <p:tag name="KSO_WM_BEAUTIFY_FLAG" val="#wm#"/>
  <p:tag name="KSO_WM_TAG_VERSION" val="1.0"/>
  <p:tag name="KSO_WM_DIAGRAM_GROUP_CODE" val="n1-1"/>
  <p:tag name="KSO_WM_UNIT_FILL_FORE_SCHEMECOLOR_INDEX" val="7"/>
  <p:tag name="KSO_WM_UNI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a"/>
  <p:tag name="KSO_WM_UNIT_INDEX" val="1_2_3"/>
  <p:tag name="KSO_WM_UNIT_ID" val="diagram20169557_2*n_h_a*1_2_3"/>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1_1"/>
  <p:tag name="KSO_WM_UNIT_ID" val="diagram20169557_2*n_h_i*1_1_1"/>
  <p:tag name="KSO_WM_UNIT_LAYERLEVEL" val="1_1_1"/>
  <p:tag name="KSO_WM_BEAUTIFY_FLAG" val="#wm#"/>
  <p:tag name="KSO_WM_TAG_VERSION" val="1.0"/>
  <p:tag name="KSO_WM_DIAGRAM_GROUP_CODE" val="n1-1"/>
  <p:tag name="KSO_WM_UNIT_LINE_FORE_SCHEMECOLOR_INDEX" val="14"/>
  <p:tag name="KSO_WM_UNIT_LINE_FILL_TYPE" val="2"/>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8"/>
  <p:tag name="KSO_WM_UNIT_ID" val="diagram20169557_2*n_h_i*1_2_8"/>
  <p:tag name="KSO_WM_UNIT_LAYERLEVEL" val="1_1_1"/>
  <p:tag name="KSO_WM_BEAUTIFY_FLAG" val="#wm#"/>
  <p:tag name="KSO_WM_TAG_VERSION" val="1.0"/>
  <p:tag name="KSO_WM_DIAGRAM_GROUP_CODE" val="n1-1"/>
  <p:tag name="KSO_WM_UNIT_LINE_FORE_SCHEMECOLOR_INDEX" val="14"/>
  <p:tag name="KSO_WM_UNIT_LINE_FILL_TYPE" val="2"/>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7"/>
  <p:tag name="KSO_WM_UNIT_ID" val="diagram20169557_2*n_h_i*1_2_7"/>
  <p:tag name="KSO_WM_UNIT_LAYERLEVEL" val="1_1_1"/>
  <p:tag name="KSO_WM_BEAUTIFY_FLAG" val="#wm#"/>
  <p:tag name="KSO_WM_TAG_VERSION" val="1.0"/>
  <p:tag name="KSO_WM_DIAGRAM_GROUP_CODE" val="n1-1"/>
  <p:tag name="KSO_WM_UNIT_LINE_FORE_SCHEMECOLOR_INDEX" val="14"/>
  <p:tag name="KSO_WM_UNIT_LINE_FILL_TYPE" val="2"/>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9"/>
  <p:tag name="KSO_WM_UNIT_ID" val="diagram20169557_2*n_h_i*1_2_9"/>
  <p:tag name="KSO_WM_UNIT_LAYERLEVEL" val="1_1_1"/>
  <p:tag name="KSO_WM_BEAUTIFY_FLAG" val="#wm#"/>
  <p:tag name="KSO_WM_TAG_VERSION" val="1.0"/>
  <p:tag name="KSO_WM_DIAGRAM_GROUP_CODE" val="n1-1"/>
  <p:tag name="KSO_WM_UNIT_LINE_FORE_SCHEMECOLOR_INDEX" val="14"/>
  <p:tag name="KSO_WM_UNIT_LINE_FILL_TYPE" val="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4"/>
  <p:tag name="KSO_WM_UNIT_ID" val="diagram20169557_2*n_h_i*1_2_4"/>
  <p:tag name="KSO_WM_UNIT_LAYERLEVEL" val="1_1_1"/>
  <p:tag name="KSO_WM_BEAUTIFY_FLAG" val="#wm#"/>
  <p:tag name="KSO_WM_TAG_VERSION" val="1.0"/>
  <p:tag name="KSO_WM_DIAGRAM_GROUP_CODE" val="n1-1"/>
  <p:tag name="KSO_WM_UNIT_TEXT_FILL_FORE_SCHEMECOLOR_INDEX" val="14"/>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a"/>
  <p:tag name="KSO_WM_UNIT_INDEX" val="1_1_1"/>
  <p:tag name="KSO_WM_UNIT_ID" val="diagram20169557_2*n_h_a*1_1_1"/>
  <p:tag name="KSO_WM_UNIT_LAYERLEVEL" val="1_1_1"/>
  <p:tag name="KSO_WM_UNIT_VALUE" val="14"/>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5"/>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7"/>
  <p:tag name="KSO_WM_UNIT_ID" val="diagram20169557_2*n_h_i*1_2_7"/>
  <p:tag name="KSO_WM_UNIT_LAYERLEVEL" val="1_1_1"/>
  <p:tag name="KSO_WM_BEAUTIFY_FLAG" val="#wm#"/>
  <p:tag name="KSO_WM_TAG_VERSION" val="1.0"/>
  <p:tag name="KSO_WM_DIAGRAM_GROUP_CODE" val="n1-1"/>
  <p:tag name="KSO_WM_UNIT_LINE_FORE_SCHEMECOLOR_INDEX" val="14"/>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36"/>
  <p:tag name="KSO_WM_TAG_VERSION" val="1.0"/>
  <p:tag name="KSO_WM_BEAUTIFY_FLAG" val="#wm#"/>
  <p:tag name="KSO_WM_TEMPLATE_THUMBS_INDEX" val="1、9、12、16、19、22、23"/>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4"/>
  <p:tag name="KSO_WM_UNIT_ID" val="diagram20169557_2*n_h_i*1_2_4"/>
  <p:tag name="KSO_WM_UNIT_LAYERLEVEL" val="1_1_1"/>
  <p:tag name="KSO_WM_BEAUTIFY_FLAG" val="#wm#"/>
  <p:tag name="KSO_WM_TAG_VERSION" val="1.0"/>
  <p:tag name="KSO_WM_DIAGRAM_GROUP_CODE" val="n1-1"/>
  <p:tag name="KSO_WM_UNIT_TEXT_FILL_FORE_SCHEMECOLOR_INDEX" val="14"/>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1"/>
  <p:tag name="KSO_WM_UNIT_ID" val="diagram20169557_2*n_h_i*1_2_1"/>
  <p:tag name="KSO_WM_UNIT_LAYERLEVEL" val="1_1_1"/>
  <p:tag name="KSO_WM_BEAUTIFY_FLAG" val="#wm#"/>
  <p:tag name="KSO_WM_TAG_VERSION" val="1.0"/>
  <p:tag name="KSO_WM_DIAGRAM_GROUP_CODE" val="n1-1"/>
  <p:tag name="KSO_WM_UNIT_FILL_FORE_SCHEMECOLOR_INDEX" val="7"/>
  <p:tag name="KSO_WM_UNI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4"/>
  <p:tag name="KSO_WM_UNIT_ID" val="diagram20169557_2*n_h_i*1_2_4"/>
  <p:tag name="KSO_WM_UNIT_LAYERLEVEL" val="1_1_1"/>
  <p:tag name="KSO_WM_BEAUTIFY_FLAG" val="#wm#"/>
  <p:tag name="KSO_WM_TAG_VERSION" val="1.0"/>
  <p:tag name="KSO_WM_DIAGRAM_GROUP_CODE" val="n1-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57"/>
  <p:tag name="KSO_WM_UNIT_TYPE" val="n_h_i"/>
  <p:tag name="KSO_WM_UNIT_INDEX" val="1_2_4"/>
  <p:tag name="KSO_WM_UNIT_ID" val="diagram20169557_2*n_h_i*1_2_4"/>
  <p:tag name="KSO_WM_UNIT_LAYERLEVEL" val="1_1_1"/>
  <p:tag name="KSO_WM_BEAUTIFY_FLAG" val="#wm#"/>
  <p:tag name="KSO_WM_TAG_VERSION" val="1.0"/>
  <p:tag name="KSO_WM_DIAGRAM_GROUP_CODE" val="n1-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h_i"/>
  <p:tag name="KSO_WM_UNIT_INDEX" val="1_2_1"/>
  <p:tag name="KSO_WM_UNIT_ID" val="diagram160193_3*m_h_i*1_2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4"/>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h_a"/>
  <p:tag name="KSO_WM_UNIT_INDEX" val="1_2_1"/>
  <p:tag name="KSO_WM_UNIT_ID" val="diagram160193_3*m_h_a*1_2_1"/>
  <p:tag name="KSO_WM_UNIT_LAYERLEVEL" val="1_1_1"/>
  <p:tag name="KSO_WM_UNIT_VALUE" val="10"/>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7"/>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h_i"/>
  <p:tag name="KSO_WM_UNIT_INDEX" val="1_3_1"/>
  <p:tag name="KSO_WM_UNIT_ID" val="diagram160193_3*m_h_i*1_3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6"/>
  <p:tag name="KSO_WM_UNIT_FILL_TYPE" val="1"/>
  <p:tag name="KSO_WM_UNIT_LINE_FORE_SCHEMECOLOR_INDEX" val="6"/>
  <p:tag name="KSO_WM_UNIT_LINE_FILL_TYPE" val="2"/>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h_a"/>
  <p:tag name="KSO_WM_UNIT_INDEX" val="1_3_1"/>
  <p:tag name="KSO_WM_UNIT_ID" val="diagram160193_3*m_h_a*1_3_1"/>
  <p:tag name="KSO_WM_UNIT_LAYERLEVEL" val="1_1_1"/>
  <p:tag name="KSO_WM_UNIT_VALUE" val="10"/>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6"/>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h_i"/>
  <p:tag name="KSO_WM_UNIT_INDEX" val="1_4_1"/>
  <p:tag name="KSO_WM_UNIT_ID" val="diagram160193_3*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36"/>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h_a"/>
  <p:tag name="KSO_WM_UNIT_INDEX" val="1_4_1"/>
  <p:tag name="KSO_WM_UNIT_ID" val="diagram160193_3*m_h_a*1_4_1"/>
  <p:tag name="KSO_WM_UNIT_LAYERLEVEL" val="1_1_1"/>
  <p:tag name="KSO_WM_UNIT_VALUE" val="10"/>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7"/>
  <p:tag name="KSO_WM_UNIT_ID" val="diagram160193_3*m_i*1_7"/>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1"/>
  <p:tag name="KSO_WM_UNIT_ID" val="diagram160193_3*m_i*1_1"/>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2"/>
  <p:tag name="KSO_WM_UNIT_ID" val="diagram160193_3*m_i*1_2"/>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3"/>
  <p:tag name="KSO_WM_UNIT_ID" val="diagram160193_3*m_i*1_3"/>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4"/>
  <p:tag name="KSO_WM_UNIT_ID" val="diagram160193_3*m_i*1_4"/>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5"/>
  <p:tag name="KSO_WM_UNIT_ID" val="diagram160193_3*m_i*1_5"/>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93"/>
  <p:tag name="KSO_WM_UNIT_TYPE" val="m_i"/>
  <p:tag name="KSO_WM_UNIT_INDEX" val="1_6"/>
  <p:tag name="KSO_WM_UNIT_ID" val="diagram160193_3*m_i*1_6"/>
  <p:tag name="KSO_WM_UNIT_LAYERLEVEL" val="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36"/>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h_i"/>
  <p:tag name="KSO_WM_UNIT_INDEX" val="1_1_2_3"/>
  <p:tag name="KSO_WM_UNIT_ID" val="diagram20165065_1*p_h_h_i*1_1_2_3"/>
  <p:tag name="KSO_WM_UNIT_LAYERLEVEL" val="1_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h_i"/>
  <p:tag name="KSO_WM_UNIT_INDEX" val="1_1_1_3"/>
  <p:tag name="KSO_WM_UNIT_ID" val="diagram20165065_1*p_h_h_i*1_1_1_3"/>
  <p:tag name="KSO_WM_UNIT_LAYERLEVEL" val="1_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5065"/>
  <p:tag name="KSO_WM_UNIT_TYPE" val="p_h_i"/>
  <p:tag name="KSO_WM_UNIT_INDEX" val="1_1_2"/>
  <p:tag name="KSO_WM_UNIT_ID" val="diagram20165065_1*p_h_i*1_1_2"/>
  <p:tag name="KSO_WM_UNIT_LAYERLEVEL" val="1_1_1"/>
  <p:tag name="KSO_WM_BEAUTIFY_FLAG" val="#wm#"/>
  <p:tag name="KSO_WM_TAG_VERSION" val="1.0"/>
  <p:tag name="KSO_WM_DIAGRAM_GROUP_CODE" val="p1-1"/>
  <p:tag name="KSO_WM_UNIT_LINE_FORE_SCHEMECOLOR_INDEX" val="5"/>
  <p:tag name="KSO_WM_UNIT_LINE_FILL_TYPE" val="2"/>
  <p:tag name="KSO_WM_UNIT_TEXT_FILL_FORE_SCHEMECOLOR_INDEX" val="13"/>
  <p:tag name="KSO_WM_UNIT_TEXT_FILL_TYPE" val="1"/>
</p:tagLst>
</file>

<file path=ppt/theme/theme1.xml><?xml version="1.0" encoding="utf-8"?>
<a:theme xmlns:a="http://schemas.openxmlformats.org/drawingml/2006/main" name="自定义设计方案">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1228</Words>
  <Application>Microsoft Office PowerPoint</Application>
  <PresentationFormat>自定义</PresentationFormat>
  <Paragraphs>217</Paragraphs>
  <Slides>36</Slides>
  <Notes>7</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自定义设计方案</vt:lpstr>
      <vt:lpstr>在校学生城乡居民基本医疗保险缴费指引</vt:lpstr>
      <vt:lpstr>幻灯片 2</vt:lpstr>
      <vt:lpstr>幻灯片 3</vt:lpstr>
      <vt:lpstr>幻灯片 4</vt:lpstr>
      <vt:lpstr>原征收方式</vt:lpstr>
      <vt:lpstr>原征收方式</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缴费凭据</vt:lpstr>
      <vt:lpstr>幻灯片 28</vt:lpstr>
      <vt:lpstr>幻灯片 29</vt:lpstr>
      <vt:lpstr>幻灯片 30</vt:lpstr>
      <vt:lpstr>幻灯片 31</vt:lpstr>
      <vt:lpstr>幻灯片 32</vt:lpstr>
      <vt:lpstr>3、城乡居民缴费成功后为什么马上查不到缴费证明？</vt:lpstr>
      <vt:lpstr>4、输入身份证号及姓名后点击下一步提示“用户重复申报”。</vt:lpstr>
      <vt:lpstr>5、缴费后实时或者后续收到了相应退款是什么原因？应该怎么处理？</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nnlck</dc:creator>
  <cp:lastModifiedBy>lenovo</cp:lastModifiedBy>
  <cp:revision>587</cp:revision>
  <dcterms:created xsi:type="dcterms:W3CDTF">2017-08-03T09:01:00Z</dcterms:created>
  <dcterms:modified xsi:type="dcterms:W3CDTF">2020-09-10T09:24:56Z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y fmtid="{D5CDD505-2E9C-101B-9397-08002B2CF9AE}" pid="3" name="KSORubyTemplateID">
    <vt:lpwstr>13</vt:lpwstr>
  </property>
</Properties>
</file>